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Merriweather Sans" pitchFamily="2" charset="0"/>
      <p:regular r:id="rId26"/>
      <p:bold r:id="rId27"/>
      <p:italic r:id="rId28"/>
      <p:boldItalic r:id="rId29"/>
    </p:embeddedFont>
    <p:embeddedFont>
      <p:font typeface="Proxima Nova"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64" y="2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Maker Tape is the path for the circuit, it conducts electricity and is sticky once you pull off the white paper. Use your thumb to roll the tape towards you to stick on your thumb.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LED is the light. Notice the LED has a shorter leg and longer leg. The shorter leg is negative and the longer leg is positive. Electrons only flow in one direction in these light emitting diodes. The shorter leg always needs to be on the same side of the circuit as the negative side of the battery. And the longer or positive side needs to be connected to the positive (+) side of the battery.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Battery is the power source - the battery has a + on the positive side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​​Hold the gold side of the Maker Tape facing your thumb and roll your thumb over the top of the Maker Tape and down. The sticky side of the tape will catch on your thumb.</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Load: LED Lights</a:t>
            </a:r>
            <a:endParaRPr b="0"/>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Notice the legs of the LED are </a:t>
            </a:r>
            <a:r>
              <a:rPr lang="en" sz="1100" b="0" i="0" u="sng" strike="noStrike" cap="none">
                <a:solidFill>
                  <a:srgbClr val="000000"/>
                </a:solidFill>
                <a:latin typeface="Arial"/>
                <a:ea typeface="Arial"/>
                <a:cs typeface="Arial"/>
                <a:sym typeface="Arial"/>
              </a:rPr>
              <a:t>two different lengths</a:t>
            </a:r>
            <a:r>
              <a:rPr lang="en" sz="1100" b="0" i="0" u="none" strike="noStrike" cap="none">
                <a:solidFill>
                  <a:srgbClr val="000000"/>
                </a:solidFill>
                <a:latin typeface="Arial"/>
                <a:ea typeface="Arial"/>
                <a:cs typeface="Arial"/>
                <a:sym typeface="Arial"/>
              </a:rPr>
              <a:t>.  </a:t>
            </a:r>
            <a:endParaRPr/>
          </a:p>
          <a:p>
            <a:pPr marL="914400" lvl="1" indent="-298450" algn="l" rtl="0">
              <a:lnSpc>
                <a:spcPct val="100000"/>
              </a:lnSpc>
              <a:spcBef>
                <a:spcPts val="0"/>
              </a:spcBef>
              <a:spcAft>
                <a:spcPts val="0"/>
              </a:spcAft>
              <a:buSzPts val="1100"/>
              <a:buChar char="○"/>
            </a:pPr>
            <a:r>
              <a:rPr lang="en" sz="1100" b="0" i="1" u="none" strike="noStrike" cap="none">
                <a:solidFill>
                  <a:srgbClr val="000000"/>
                </a:solidFill>
                <a:latin typeface="Arial"/>
                <a:ea typeface="Arial"/>
                <a:cs typeface="Arial"/>
                <a:sym typeface="Arial"/>
              </a:rPr>
              <a:t>The longer leg is positive (+), the shorter leg is negative (-</a:t>
            </a:r>
            <a:r>
              <a:rPr lang="en" sz="1100" b="0" i="0" u="none" strike="noStrike" cap="none">
                <a:solidFill>
                  <a:srgbClr val="000000"/>
                </a:solidFill>
                <a:latin typeface="Arial"/>
                <a:ea typeface="Arial"/>
                <a:cs typeface="Arial"/>
                <a:sym typeface="Arial"/>
              </a:rPr>
              <a:t>) </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Look at the image of the bridge, the LEDs will go on the top of the bridge in the circles. Position the LED so that the negative leg is toward the top of the paper. </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Then poke the LEDs legs through the front of the paper. The LED bulb should be on the front of the paper and the legs on the back of the paper. </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Separate and flatten the legs of the LEDs so that they are extended across both pathways. </a:t>
            </a:r>
            <a:endParaRPr/>
          </a:p>
          <a:p>
            <a:pPr marL="914400" lvl="1"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Make sure the shorter legs of the LEDs are resting on the negative pathway as indicated. </a:t>
            </a:r>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Path:</a:t>
            </a:r>
            <a:r>
              <a:rPr lang="en" sz="1100" b="0" i="0" u="none" strike="noStrike" cap="none">
                <a:solidFill>
                  <a:srgbClr val="000000"/>
                </a:solidFill>
                <a:latin typeface="Arial"/>
                <a:ea typeface="Arial"/>
                <a:cs typeface="Arial"/>
                <a:sym typeface="Arial"/>
              </a:rPr>
              <a:t> </a:t>
            </a:r>
            <a:r>
              <a:rPr lang="en" sz="1100" b="1" i="0" u="none" strike="noStrike" cap="none">
                <a:solidFill>
                  <a:srgbClr val="000000"/>
                </a:solidFill>
                <a:latin typeface="Arial"/>
                <a:ea typeface="Arial"/>
                <a:cs typeface="Arial"/>
                <a:sym typeface="Arial"/>
              </a:rPr>
              <a:t>Maker Tape </a:t>
            </a:r>
            <a:endParaRPr b="0"/>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Peel off the sticky back of the Maker Tape and cover the path and go over the LED legs. Do this on both pathways with two separate pieces of Maker Tape. </a:t>
            </a:r>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Power Source:</a:t>
            </a:r>
            <a:r>
              <a:rPr lang="en" sz="1100" b="0" i="0" u="none" strike="noStrike" cap="none">
                <a:solidFill>
                  <a:srgbClr val="000000"/>
                </a:solidFill>
                <a:latin typeface="Arial"/>
                <a:ea typeface="Arial"/>
                <a:cs typeface="Arial"/>
                <a:sym typeface="Arial"/>
              </a:rPr>
              <a:t> </a:t>
            </a:r>
            <a:r>
              <a:rPr lang="en" sz="1100" b="1" i="0" u="none" strike="noStrike" cap="none">
                <a:solidFill>
                  <a:srgbClr val="000000"/>
                </a:solidFill>
                <a:latin typeface="Arial"/>
                <a:ea typeface="Arial"/>
                <a:cs typeface="Arial"/>
                <a:sym typeface="Arial"/>
              </a:rPr>
              <a:t>Battery </a:t>
            </a:r>
            <a:endParaRPr b="0"/>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Rest the battery in the designated area with negative (-) side down.</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Tape the small piece of Maker Tape to the positive side of the battery and connect it to the positive pathway.  </a:t>
            </a:r>
            <a:endParaRPr/>
          </a:p>
          <a:p>
            <a:pPr marL="914400" lvl="1"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Your battery will hang off the paper, but it will act like a switch, on and off.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9df59743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f9df59743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Font typeface="Arial"/>
              <a:buNone/>
            </a:pPr>
            <a:r>
              <a:rPr lang="en" b="1">
                <a:solidFill>
                  <a:schemeClr val="dk1"/>
                </a:solidFill>
              </a:rPr>
              <a:t>Load: LED Lights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Notice the legs of the LED are </a:t>
            </a:r>
            <a:r>
              <a:rPr lang="en" u="sng">
                <a:solidFill>
                  <a:schemeClr val="dk1"/>
                </a:solidFill>
              </a:rPr>
              <a:t>two different lengths</a:t>
            </a:r>
            <a:r>
              <a:rPr lang="en">
                <a:solidFill>
                  <a:schemeClr val="dk1"/>
                </a:solidFill>
              </a:rPr>
              <a:t>.  </a:t>
            </a:r>
            <a:endParaRPr>
              <a:solidFill>
                <a:schemeClr val="dk1"/>
              </a:solidFill>
            </a:endParaRPr>
          </a:p>
          <a:p>
            <a:pPr marL="914400" lvl="1" indent="-298450" algn="l" rtl="0">
              <a:spcBef>
                <a:spcPts val="0"/>
              </a:spcBef>
              <a:spcAft>
                <a:spcPts val="0"/>
              </a:spcAft>
              <a:buClr>
                <a:schemeClr val="dk1"/>
              </a:buClr>
              <a:buSzPts val="1100"/>
              <a:buChar char="○"/>
            </a:pPr>
            <a:r>
              <a:rPr lang="en" i="1">
                <a:solidFill>
                  <a:schemeClr val="dk1"/>
                </a:solidFill>
              </a:rPr>
              <a:t>The longer leg is positive (+), the shorter leg is negative (-</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Look at the image of the bridge, the LEDs will go on the top of the bridge in the circles. Position the LED so that the negative leg is toward the top of the paper.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Then poke the LEDs legs through the front of the paper. The LED bulb should be on the front of the paper and the legs on the back of the paper.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Separate and flatten the legs of the LEDs so that they are extended across both pathways.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Make sure the shorter legs of the LEDs are resting on the negative pathway as indicated. </a:t>
            </a:r>
            <a:endParaRPr>
              <a:solidFill>
                <a:schemeClr val="dk1"/>
              </a:solidFill>
            </a:endParaRPr>
          </a:p>
          <a:p>
            <a:pPr marL="158750" lvl="0" indent="0" algn="l" rtl="0">
              <a:spcBef>
                <a:spcPts val="0"/>
              </a:spcBef>
              <a:spcAft>
                <a:spcPts val="0"/>
              </a:spcAft>
              <a:buClr>
                <a:schemeClr val="dk1"/>
              </a:buClr>
              <a:buSzPts val="1100"/>
              <a:buFont typeface="Arial"/>
              <a:buNone/>
            </a:pPr>
            <a:r>
              <a:rPr lang="en" b="1">
                <a:solidFill>
                  <a:schemeClr val="dk1"/>
                </a:solidFill>
              </a:rPr>
              <a:t>Path:</a:t>
            </a:r>
            <a:r>
              <a:rPr lang="en">
                <a:solidFill>
                  <a:schemeClr val="dk1"/>
                </a:solidFill>
              </a:rPr>
              <a:t> </a:t>
            </a:r>
            <a:r>
              <a:rPr lang="en" b="1">
                <a:solidFill>
                  <a:schemeClr val="dk1"/>
                </a:solidFill>
              </a:rPr>
              <a:t>Maker Tape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Peel off the sticky back of the Maker Tape and cover the path and go over the LED legs. Do this on both pathways with two separate pieces of Maker Tape. </a:t>
            </a:r>
            <a:endParaRPr>
              <a:solidFill>
                <a:schemeClr val="dk1"/>
              </a:solidFill>
            </a:endParaRPr>
          </a:p>
          <a:p>
            <a:pPr marL="158750" lvl="0" indent="0" algn="l" rtl="0">
              <a:spcBef>
                <a:spcPts val="0"/>
              </a:spcBef>
              <a:spcAft>
                <a:spcPts val="0"/>
              </a:spcAft>
              <a:buClr>
                <a:schemeClr val="dk1"/>
              </a:buClr>
              <a:buSzPts val="1100"/>
              <a:buFont typeface="Arial"/>
              <a:buNone/>
            </a:pPr>
            <a:r>
              <a:rPr lang="en" b="1">
                <a:solidFill>
                  <a:schemeClr val="dk1"/>
                </a:solidFill>
              </a:rPr>
              <a:t>Power Source:</a:t>
            </a:r>
            <a:r>
              <a:rPr lang="en">
                <a:solidFill>
                  <a:schemeClr val="dk1"/>
                </a:solidFill>
              </a:rPr>
              <a:t> </a:t>
            </a:r>
            <a:r>
              <a:rPr lang="en" b="1">
                <a:solidFill>
                  <a:schemeClr val="dk1"/>
                </a:solidFill>
              </a:rPr>
              <a:t>Battery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Rest the battery in the designated area with negative (-) side down.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Tape the small piece of Maker Tape to the positive side of the battery and connect it to the positive pathway.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Your battery will hang off the paper, but it will act like a switch, on and off.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Yay! We have worked to resolve the issue with the GW bridge. You are going to be great electrical engineers that NYPA needs. Have student clean up their workspace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Slide to be used to transition from building mode to reflection time.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f9df597438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f9df597438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A simple circuit is made up of four parts: a load - the lightbulb, the power source - battery, the switch and the path or wires.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 series circuit is when the path of electricity can flow from the power source through the path to the load back to the power source. If there are multiple load points along the path, and disruption occurs, power will be lost to all load points along the circuit. If one light bulb is broken or taken out, all of the lights will shut off.</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In a parallel circuit, the electricity has multiple paths to travel to the various load points within the circuit. If a disruption occurs within one path, it will not disrupt the flow of electricity to the others. If one light bulb is broken or taken out, all of the other lights will stay 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did you make today?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We do things to control electrons in a circuit all day long, we turn on a light switch and make a closed circuit so the electrons can flow to the lights. We plug in our phones to charge and we make a closed circuit for electrons to flow to the battery of the phone.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Ask student to point to the parts of the circuit on the project they made as you say each part. </a:t>
            </a:r>
            <a:endParaRPr/>
          </a:p>
          <a:p>
            <a:pPr marL="0" lvl="0" indent="0" algn="l" rtl="0">
              <a:lnSpc>
                <a:spcPct val="100000"/>
              </a:lnSpc>
              <a:spcBef>
                <a:spcPts val="0"/>
              </a:spcBef>
              <a:spcAft>
                <a:spcPts val="0"/>
              </a:spcAft>
              <a:buSzPts val="1100"/>
              <a:buNone/>
            </a:pPr>
            <a:r>
              <a:rPr lang="en"/>
              <a:t>Power source - battery, outlet, solar panel, generator </a:t>
            </a:r>
            <a:endParaRPr/>
          </a:p>
          <a:p>
            <a:pPr marL="0" lvl="0" indent="0" algn="l" rtl="0">
              <a:lnSpc>
                <a:spcPct val="100000"/>
              </a:lnSpc>
              <a:spcBef>
                <a:spcPts val="0"/>
              </a:spcBef>
              <a:spcAft>
                <a:spcPts val="0"/>
              </a:spcAft>
              <a:buSzPts val="1100"/>
              <a:buNone/>
            </a:pPr>
            <a:r>
              <a:rPr lang="en"/>
              <a:t>Load - light bulb, motor</a:t>
            </a:r>
            <a:endParaRPr/>
          </a:p>
          <a:p>
            <a:pPr marL="0" lvl="0" indent="0" algn="l" rtl="0">
              <a:lnSpc>
                <a:spcPct val="100000"/>
              </a:lnSpc>
              <a:spcBef>
                <a:spcPts val="0"/>
              </a:spcBef>
              <a:spcAft>
                <a:spcPts val="0"/>
              </a:spcAft>
              <a:buSzPts val="1100"/>
              <a:buNone/>
            </a:pPr>
            <a:r>
              <a:rPr lang="en"/>
              <a:t>Path - maker tape, wires, metal, water, humans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Series circuit - all of the lightbulbs are on one path</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Parallel circuit - all the lightbulbs are on separate paths.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Which type of circuit did you create today?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Parallel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Ohms law helps us to understand the components of our circuitry. Helps keep us safe by telling us what load we can use and what resistance we need. We can use Ohm’s law to control the amount of current in a circuit, adding resistors to reduce the current flow and taking them away to increase the amount of current.</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f9df59743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f9df597438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Today you were NYPA engineers, you helped us to use both renewable and non-renewable energy to solve a problem and transmit electricity to a city building. NYPA has thousands of electricians, engineers and others that keep all of our lights on day to day. Everyday the citizens of New York State use more and more electricity in different ways, we need your great minds to keep the lights on and design solutions for our communities now and in the future. What careers do you think you could have with NYPA in the future? What problems do you want to solve?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really enjoyed being with you today, if you have questions, we can answer them as we wrap up our time together today.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Introduce NYPA and yourself, get to know students.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Ask students to share out some things that use electricity that they use everyday. Expand their minds with suggestions for other things they are not mentioning.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Lights, cell phone, computer, TV, gaming systems, air conditioning, oven, microwave, laundry, traffic lights, signs, cars, refrigerator, alarm clocks, bumper cars, trains, subways, buses…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Electricity is the flow of electrical energy. Electricity is when tiny particles called electrons can flow through a circuit. Electricity energy is when tiny particles called electrons are moving through a circuit.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f9df597438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f9df597438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Electricity is when tiny particles called electrons can flow through a circuit.  Electricity is the flow of electrical energy. Electricity energy is when tiny particles called electrons are moving through a circuit.</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 simple circuit is made up of four parts: a load - the lightbulb, the power source - battery, the switch and the path or wires. A closed circuit is a when the path of electricity can flow from the power source through the path to the load back to the power source.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solidFill>
                  <a:schemeClr val="dk1"/>
                </a:solidFill>
              </a:rPr>
              <a:t>We do things to control electrons in a circuit all day long, we turn on a light switch and make a closed circuit so the electrons can flow to the lights. We plug in our phones to charge and we make a closed circuit for electrons to flow to the battery of the phone.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Electric circuits have pressure &amp; flow</a:t>
            </a:r>
            <a:endParaRPr/>
          </a:p>
          <a:p>
            <a:pPr marL="457200" lvl="0" indent="-298450" algn="l" rtl="0">
              <a:lnSpc>
                <a:spcPct val="100000"/>
              </a:lnSpc>
              <a:spcBef>
                <a:spcPts val="0"/>
              </a:spcBef>
              <a:spcAft>
                <a:spcPts val="0"/>
              </a:spcAft>
              <a:buSzPts val="1100"/>
              <a:buChar char="●"/>
            </a:pPr>
            <a:r>
              <a:rPr lang="en"/>
              <a:t>Voltage is the pressure, the higher the voltage the more electrons are pushed to move.</a:t>
            </a:r>
            <a:endParaRPr/>
          </a:p>
          <a:p>
            <a:pPr marL="457200" lvl="0" indent="-298450" algn="l" rtl="0">
              <a:lnSpc>
                <a:spcPct val="100000"/>
              </a:lnSpc>
              <a:spcBef>
                <a:spcPts val="0"/>
              </a:spcBef>
              <a:spcAft>
                <a:spcPts val="0"/>
              </a:spcAft>
              <a:buSzPts val="1100"/>
              <a:buChar char="●"/>
            </a:pPr>
            <a:r>
              <a:rPr lang="en"/>
              <a:t>The current is the number of electrons flowing through the circuit are called amps. It is the amount of electrons in the circuit. The more amps the more electrons. </a:t>
            </a:r>
            <a:endParaRPr/>
          </a:p>
          <a:p>
            <a:pPr marL="457200" lvl="0" indent="-298450" algn="l" rtl="0">
              <a:lnSpc>
                <a:spcPct val="100000"/>
              </a:lnSpc>
              <a:spcBef>
                <a:spcPts val="0"/>
              </a:spcBef>
              <a:spcAft>
                <a:spcPts val="0"/>
              </a:spcAft>
              <a:buSzPts val="1100"/>
              <a:buChar char="●"/>
            </a:pPr>
            <a:r>
              <a:rPr lang="en"/>
              <a:t>The opposition to the flow of electricity is resistance or ohms. </a:t>
            </a:r>
            <a:endParaRPr/>
          </a:p>
          <a:p>
            <a:pPr marL="457200" lvl="0" indent="-298450" algn="l" rtl="0">
              <a:lnSpc>
                <a:spcPct val="100000"/>
              </a:lnSpc>
              <a:spcBef>
                <a:spcPts val="0"/>
              </a:spcBef>
              <a:spcAft>
                <a:spcPts val="0"/>
              </a:spcAft>
              <a:buSzPts val="1100"/>
              <a:buChar char="●"/>
            </a:pPr>
            <a:r>
              <a:rPr lang="en"/>
              <a:t>When you multiple volts and current you get watts or the measure of power. 100 watt light bulb takes 100 watts of power. </a:t>
            </a:r>
            <a:endParaRPr/>
          </a:p>
          <a:p>
            <a:pPr marL="457200" lvl="0" indent="-298450" algn="l" rtl="0">
              <a:lnSpc>
                <a:spcPct val="100000"/>
              </a:lnSpc>
              <a:spcBef>
                <a:spcPts val="0"/>
              </a:spcBef>
              <a:spcAft>
                <a:spcPts val="0"/>
              </a:spcAft>
              <a:buSzPts val="1100"/>
              <a:buChar char="●"/>
            </a:pPr>
            <a:r>
              <a:rPr lang="en"/>
              <a:t>When you multiple current and resistance you get voltage.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t>Ohm’s law may be easier to understand with an analogy. Current flowing through a wire is like water flowing through a hose. Increasing voltage with a higher-volt battery increases the current. This is like opening the tap wider so more water flows through the hose. Increasing resistance reduces the current. This is like stepping on the hose so less water can flow through it.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Greater voltage results in more current and greater resistance results in less current. In other words by doubling the voltage across a circuit the current will also double. However if the resistance is doubled the current will fall by half.</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Let’s make our own circuits! We have a dilemma and NYPA needs your help. The George Washington Bridge seems to have lost all power and we need your help to build the circuitry that makes it light up the night sky. Before we can fix the GW Bridge let’s go over some basics to make sure we have what we need to resolve this issue and do it safely. We are going to use the materials in our kit to build a circuit to turn the bridge lights back on. </a:t>
            </a:r>
            <a:endParaRPr>
              <a:solidFill>
                <a:schemeClr val="dk1"/>
              </a:solidFill>
            </a:endParaRPr>
          </a:p>
          <a:p>
            <a:pPr marL="0" lvl="0" indent="0" algn="l" rtl="0">
              <a:lnSpc>
                <a:spcPct val="100000"/>
              </a:lnSpc>
              <a:spcBef>
                <a:spcPts val="0"/>
              </a:spcBef>
              <a:spcAft>
                <a:spcPts val="0"/>
              </a:spcAft>
              <a:buSzPts val="1100"/>
              <a:buNone/>
            </a:pPr>
            <a:endParaRPr b="1" i="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These are the materials in your bag. Your student guide will tell you all of the instructions. Follow along step by step.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Review Safety Notes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Master"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68028" y="1395961"/>
            <a:ext cx="7675500" cy="1117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2D73"/>
              </a:buClr>
              <a:buSzPts val="4000"/>
              <a:buFont typeface="Proxima Nova"/>
              <a:buNone/>
              <a:defRPr sz="4000">
                <a:solidFill>
                  <a:srgbClr val="002D73"/>
                </a:solidFill>
                <a:latin typeface="Proxima Nova"/>
                <a:ea typeface="Proxima Nova"/>
                <a:cs typeface="Proxima Nova"/>
                <a:sym typeface="Proxima Nova"/>
              </a:defRPr>
            </a:lvl1pPr>
            <a:lvl2pPr lvl="1"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2pPr>
            <a:lvl3pPr lvl="2"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3pPr>
            <a:lvl4pPr lvl="3"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4pPr>
            <a:lvl5pPr lvl="4"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5pPr>
            <a:lvl6pPr lvl="5"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6pPr>
            <a:lvl7pPr lvl="6"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7pPr>
            <a:lvl8pPr lvl="7"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8pPr>
            <a:lvl9pPr lvl="8"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9pPr>
          </a:lstStyle>
          <a:p>
            <a:endParaRPr/>
          </a:p>
        </p:txBody>
      </p:sp>
      <p:sp>
        <p:nvSpPr>
          <p:cNvPr id="10" name="Google Shape;10;p2"/>
          <p:cNvSpPr txBox="1">
            <a:spLocks noGrp="1"/>
          </p:cNvSpPr>
          <p:nvPr>
            <p:ph type="subTitle" idx="1"/>
          </p:nvPr>
        </p:nvSpPr>
        <p:spPr>
          <a:xfrm>
            <a:off x="468028" y="2607568"/>
            <a:ext cx="7680900" cy="1079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500"/>
              </a:spcBef>
              <a:spcAft>
                <a:spcPts val="0"/>
              </a:spcAft>
              <a:buClr>
                <a:srgbClr val="7F7F7F"/>
              </a:buClr>
              <a:buSzPts val="2400"/>
              <a:buFont typeface="Proxima Nova"/>
              <a:buNone/>
              <a:defRPr sz="2400" b="1">
                <a:solidFill>
                  <a:srgbClr val="7F7F7F"/>
                </a:solidFill>
                <a:latin typeface="Proxima Nova"/>
                <a:ea typeface="Proxima Nova"/>
                <a:cs typeface="Proxima Nova"/>
                <a:sym typeface="Proxima Nova"/>
              </a:defRPr>
            </a:lvl1pPr>
            <a:lvl2pPr lvl="1"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2pPr>
            <a:lvl3pPr lvl="2"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3pPr>
            <a:lvl4pPr lvl="3"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4pPr>
            <a:lvl5pPr lvl="4" algn="ctr">
              <a:lnSpc>
                <a:spcPct val="90000"/>
              </a:lnSpc>
              <a:spcBef>
                <a:spcPts val="400"/>
              </a:spcBef>
              <a:spcAft>
                <a:spcPts val="0"/>
              </a:spcAft>
              <a:buClr>
                <a:srgbClr val="646569"/>
              </a:buClr>
              <a:buSzPts val="2400"/>
              <a:buFont typeface="Proxima Nova"/>
              <a:buNone/>
              <a:defRPr sz="2400">
                <a:latin typeface="Proxima Nova"/>
                <a:ea typeface="Proxima Nova"/>
                <a:cs typeface="Proxima Nova"/>
                <a:sym typeface="Proxima Nova"/>
              </a:defRPr>
            </a:lvl5pPr>
            <a:lvl6pPr lvl="5"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6pPr>
            <a:lvl7pPr lvl="6"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7pPr>
            <a:lvl8pPr lvl="7"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8pPr>
            <a:lvl9pPr lvl="8"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9pPr>
          </a:lstStyle>
          <a:p>
            <a:endParaRPr/>
          </a:p>
        </p:txBody>
      </p:sp>
      <p:sp>
        <p:nvSpPr>
          <p:cNvPr id="11" name="Google Shape;11;p2"/>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 name="Google Shape;12;p2"/>
          <p:cNvSpPr/>
          <p:nvPr/>
        </p:nvSpPr>
        <p:spPr>
          <a:xfrm>
            <a:off x="0" y="3224056"/>
            <a:ext cx="5606700" cy="549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 name="Google Shape;13;p2"/>
          <p:cNvSpPr/>
          <p:nvPr/>
        </p:nvSpPr>
        <p:spPr>
          <a:xfrm>
            <a:off x="0" y="3265156"/>
            <a:ext cx="5606700" cy="138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4" name="Google Shape;14;p2"/>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3"/>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17" name="Google Shape;17;p3"/>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18" name="Google Shape;18;p3"/>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9" name="Google Shape;19;p3"/>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20" name="Google Shape;20;p3"/>
          <p:cNvGrpSpPr/>
          <p:nvPr/>
        </p:nvGrpSpPr>
        <p:grpSpPr>
          <a:xfrm>
            <a:off x="0" y="5129784"/>
            <a:ext cx="9144000" cy="18291"/>
            <a:chOff x="0" y="5118447"/>
            <a:chExt cx="9144000" cy="76500"/>
          </a:xfrm>
        </p:grpSpPr>
        <p:sp>
          <p:nvSpPr>
            <p:cNvPr id="21" name="Google Shape;21;p3"/>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 name="Google Shape;22;p3"/>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pic>
        <p:nvPicPr>
          <p:cNvPr id="25" name="Google Shape;25;p4"/>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26" name="Google Shape;26;p4"/>
          <p:cNvGrpSpPr/>
          <p:nvPr/>
        </p:nvGrpSpPr>
        <p:grpSpPr>
          <a:xfrm>
            <a:off x="0" y="5129784"/>
            <a:ext cx="9144000" cy="18291"/>
            <a:chOff x="0" y="5118447"/>
            <a:chExt cx="9144000" cy="76500"/>
          </a:xfrm>
        </p:grpSpPr>
        <p:sp>
          <p:nvSpPr>
            <p:cNvPr id="27" name="Google Shape;27;p4"/>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 name="Google Shape;28;p4"/>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
        <p:cNvGrpSpPr/>
        <p:nvPr/>
      </p:nvGrpSpPr>
      <p:grpSpPr>
        <a:xfrm>
          <a:off x="0" y="0"/>
          <a:ext cx="0" cy="0"/>
          <a:chOff x="0" y="0"/>
          <a:chExt cx="0" cy="0"/>
        </a:xfrm>
      </p:grpSpPr>
      <p:sp>
        <p:nvSpPr>
          <p:cNvPr id="30" name="Google Shape;30;p5"/>
          <p:cNvSpPr/>
          <p:nvPr/>
        </p:nvSpPr>
        <p:spPr>
          <a:xfrm>
            <a:off x="0" y="-14288"/>
            <a:ext cx="9144000" cy="80400"/>
          </a:xfrm>
          <a:prstGeom prst="rect">
            <a:avLst/>
          </a:prstGeom>
          <a:solidFill>
            <a:srgbClr val="0069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 name="Google Shape;31;p5"/>
          <p:cNvSpPr txBox="1">
            <a:spLocks noGrp="1"/>
          </p:cNvSpPr>
          <p:nvPr>
            <p:ph type="title"/>
          </p:nvPr>
        </p:nvSpPr>
        <p:spPr>
          <a:xfrm>
            <a:off x="123165" y="1584826"/>
            <a:ext cx="8904600" cy="1207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2D73"/>
              </a:buClr>
              <a:buSzPts val="4100"/>
              <a:buFont typeface="Arial"/>
              <a:buNone/>
              <a:defRPr sz="4100"/>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32" name="Google Shape;32;p5"/>
          <p:cNvSpPr txBox="1">
            <a:spLocks noGrp="1"/>
          </p:cNvSpPr>
          <p:nvPr>
            <p:ph type="subTitle" idx="1"/>
          </p:nvPr>
        </p:nvSpPr>
        <p:spPr>
          <a:xfrm>
            <a:off x="123165" y="2956152"/>
            <a:ext cx="8900700" cy="1354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500"/>
              </a:spcBef>
              <a:spcAft>
                <a:spcPts val="0"/>
              </a:spcAft>
              <a:buClr>
                <a:srgbClr val="7F7F7F"/>
              </a:buClr>
              <a:buSzPts val="2300"/>
              <a:buNone/>
              <a:defRPr sz="2300" b="0">
                <a:solidFill>
                  <a:srgbClr val="7F7F7F"/>
                </a:solidFill>
                <a:latin typeface="Arial"/>
                <a:ea typeface="Arial"/>
                <a:cs typeface="Arial"/>
                <a:sym typeface="Arial"/>
              </a:defRPr>
            </a:lvl1pPr>
            <a:lvl2pPr lvl="1" algn="ctr">
              <a:lnSpc>
                <a:spcPct val="90000"/>
              </a:lnSpc>
              <a:spcBef>
                <a:spcPts val="500"/>
              </a:spcBef>
              <a:spcAft>
                <a:spcPts val="0"/>
              </a:spcAft>
              <a:buClr>
                <a:srgbClr val="646569"/>
              </a:buClr>
              <a:buSzPts val="1500"/>
              <a:buNone/>
              <a:defRPr sz="1500"/>
            </a:lvl2pPr>
            <a:lvl3pPr lvl="2" algn="ctr">
              <a:lnSpc>
                <a:spcPct val="90000"/>
              </a:lnSpc>
              <a:spcBef>
                <a:spcPts val="500"/>
              </a:spcBef>
              <a:spcAft>
                <a:spcPts val="0"/>
              </a:spcAft>
              <a:buClr>
                <a:srgbClr val="646569"/>
              </a:buClr>
              <a:buSzPts val="1400"/>
              <a:buNone/>
              <a:defRPr sz="1400"/>
            </a:lvl3pPr>
            <a:lvl4pPr lvl="3" algn="ctr">
              <a:lnSpc>
                <a:spcPct val="90000"/>
              </a:lnSpc>
              <a:spcBef>
                <a:spcPts val="500"/>
              </a:spcBef>
              <a:spcAft>
                <a:spcPts val="0"/>
              </a:spcAft>
              <a:buClr>
                <a:srgbClr val="646569"/>
              </a:buClr>
              <a:buSzPts val="1200"/>
              <a:buNone/>
              <a:defRPr sz="1200"/>
            </a:lvl4pPr>
            <a:lvl5pPr lvl="4" algn="ctr">
              <a:lnSpc>
                <a:spcPct val="90000"/>
              </a:lnSpc>
              <a:spcBef>
                <a:spcPts val="400"/>
              </a:spcBef>
              <a:spcAft>
                <a:spcPts val="0"/>
              </a:spcAft>
              <a:buClr>
                <a:srgbClr val="64656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3" name="Google Shape;33;p5"/>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4" name="Google Shape;34;p5"/>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st slide - Logo ">
  <p:cSld name="CUSTOM">
    <p:spTree>
      <p:nvGrpSpPr>
        <p:cNvPr id="1"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a:stretch/>
        </p:blipFill>
        <p:spPr>
          <a:xfrm>
            <a:off x="1614774" y="2118172"/>
            <a:ext cx="5914452" cy="907150"/>
          </a:xfrm>
          <a:prstGeom prst="rect">
            <a:avLst/>
          </a:prstGeom>
          <a:noFill/>
          <a:ln>
            <a:noFill/>
          </a:ln>
        </p:spPr>
      </p:pic>
      <p:sp>
        <p:nvSpPr>
          <p:cNvPr id="37" name="Google Shape;37;p6"/>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8" name="Google Shape;38;p6"/>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41" name="Google Shape;41;p7"/>
          <p:cNvSpPr txBox="1">
            <a:spLocks noGrp="1"/>
          </p:cNvSpPr>
          <p:nvPr>
            <p:ph type="body" idx="1"/>
          </p:nvPr>
        </p:nvSpPr>
        <p:spPr>
          <a:xfrm>
            <a:off x="379875"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7"/>
          <p:cNvSpPr txBox="1">
            <a:spLocks noGrp="1"/>
          </p:cNvSpPr>
          <p:nvPr>
            <p:ph type="body" idx="2"/>
          </p:nvPr>
        </p:nvSpPr>
        <p:spPr>
          <a:xfrm>
            <a:off x="4734926"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7"/>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44" name="Google Shape;44;p7"/>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5" name="Google Shape;45;p7"/>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46" name="Google Shape;46;p7"/>
          <p:cNvGrpSpPr/>
          <p:nvPr/>
        </p:nvGrpSpPr>
        <p:grpSpPr>
          <a:xfrm>
            <a:off x="0" y="5129784"/>
            <a:ext cx="9144000" cy="18291"/>
            <a:chOff x="0" y="5118447"/>
            <a:chExt cx="9144000" cy="76500"/>
          </a:xfrm>
        </p:grpSpPr>
        <p:sp>
          <p:nvSpPr>
            <p:cNvPr id="47" name="Google Shape;47;p7"/>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8" name="Google Shape;48;p7"/>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319500" y="1543050"/>
            <a:ext cx="399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500"/>
              </a:spcBef>
              <a:spcAft>
                <a:spcPts val="0"/>
              </a:spcAft>
              <a:buClr>
                <a:srgbClr val="646569"/>
              </a:buClr>
              <a:buSzPts val="1200"/>
              <a:buNone/>
              <a:defRPr sz="1200"/>
            </a:lvl1pPr>
            <a:lvl2pPr marL="914400" lvl="1" indent="-228600" algn="l">
              <a:lnSpc>
                <a:spcPct val="90000"/>
              </a:lnSpc>
              <a:spcBef>
                <a:spcPts val="500"/>
              </a:spcBef>
              <a:spcAft>
                <a:spcPts val="0"/>
              </a:spcAft>
              <a:buClr>
                <a:srgbClr val="646569"/>
              </a:buClr>
              <a:buSzPts val="1100"/>
              <a:buNone/>
              <a:defRPr sz="1100"/>
            </a:lvl2pPr>
            <a:lvl3pPr marL="1371600" lvl="2" indent="-228600" algn="l">
              <a:lnSpc>
                <a:spcPct val="90000"/>
              </a:lnSpc>
              <a:spcBef>
                <a:spcPts val="500"/>
              </a:spcBef>
              <a:spcAft>
                <a:spcPts val="0"/>
              </a:spcAft>
              <a:buClr>
                <a:srgbClr val="646569"/>
              </a:buClr>
              <a:buSzPts val="900"/>
              <a:buNone/>
              <a:defRPr sz="900"/>
            </a:lvl3pPr>
            <a:lvl4pPr marL="1828800" lvl="3" indent="-228600" algn="l">
              <a:lnSpc>
                <a:spcPct val="90000"/>
              </a:lnSpc>
              <a:spcBef>
                <a:spcPts val="500"/>
              </a:spcBef>
              <a:spcAft>
                <a:spcPts val="0"/>
              </a:spcAft>
              <a:buClr>
                <a:srgbClr val="646569"/>
              </a:buClr>
              <a:buSzPts val="800"/>
              <a:buNone/>
              <a:defRPr sz="800"/>
            </a:lvl4pPr>
            <a:lvl5pPr marL="2286000" lvl="4" indent="-228600" algn="l">
              <a:lnSpc>
                <a:spcPct val="90000"/>
              </a:lnSpc>
              <a:spcBef>
                <a:spcPts val="400"/>
              </a:spcBef>
              <a:spcAft>
                <a:spcPts val="0"/>
              </a:spcAft>
              <a:buClr>
                <a:srgbClr val="64656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1" name="Google Shape;51;p8"/>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52" name="Google Shape;52;p8"/>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3" name="Google Shape;53;p8"/>
          <p:cNvSpPr>
            <a:spLocks noGrp="1"/>
          </p:cNvSpPr>
          <p:nvPr>
            <p:ph type="pic" idx="2"/>
          </p:nvPr>
        </p:nvSpPr>
        <p:spPr>
          <a:xfrm>
            <a:off x="4716550" y="990050"/>
            <a:ext cx="4161300" cy="3552600"/>
          </a:xfrm>
          <a:prstGeom prst="rect">
            <a:avLst/>
          </a:prstGeom>
          <a:noFill/>
          <a:ln>
            <a:noFill/>
          </a:ln>
        </p:spPr>
      </p:sp>
      <p:pic>
        <p:nvPicPr>
          <p:cNvPr id="54" name="Google Shape;54;p8"/>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55" name="Google Shape;55;p8"/>
          <p:cNvGrpSpPr/>
          <p:nvPr/>
        </p:nvGrpSpPr>
        <p:grpSpPr>
          <a:xfrm>
            <a:off x="0" y="5129784"/>
            <a:ext cx="9144000" cy="18291"/>
            <a:chOff x="0" y="5118447"/>
            <a:chExt cx="9144000" cy="76500"/>
          </a:xfrm>
        </p:grpSpPr>
        <p:sp>
          <p:nvSpPr>
            <p:cNvPr id="56" name="Google Shape;56;p8"/>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 name="Google Shape;57;p8"/>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9"/>
          <p:cNvSpPr txBox="1">
            <a:spLocks noGrp="1"/>
          </p:cNvSpPr>
          <p:nvPr>
            <p:ph type="body" idx="1"/>
          </p:nvPr>
        </p:nvSpPr>
        <p:spPr>
          <a:xfrm rot="5400000">
            <a:off x="2935896" y="-1157849"/>
            <a:ext cx="3143100" cy="8087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9"/>
          <p:cNvSpPr txBox="1"/>
          <p:nvPr/>
        </p:nvSpPr>
        <p:spPr>
          <a:xfrm>
            <a:off x="8008620" y="103245"/>
            <a:ext cx="506700" cy="2058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1" i="0" u="none" strike="noStrike" cap="none">
                <a:solidFill>
                  <a:schemeClr val="lt1"/>
                </a:solidFill>
                <a:latin typeface="Arial"/>
                <a:ea typeface="Arial"/>
                <a:cs typeface="Arial"/>
                <a:sym typeface="Arial"/>
              </a:rPr>
              <a:t>‹#›</a:t>
            </a:fld>
            <a:endParaRPr sz="1100" b="1" i="0" u="none" strike="noStrike" cap="none">
              <a:solidFill>
                <a:schemeClr val="lt1"/>
              </a:solidFill>
              <a:latin typeface="Arial"/>
              <a:ea typeface="Arial"/>
              <a:cs typeface="Arial"/>
              <a:sym typeface="Arial"/>
            </a:endParaRPr>
          </a:p>
        </p:txBody>
      </p:sp>
      <p:sp>
        <p:nvSpPr>
          <p:cNvPr id="61" name="Google Shape;61;p9"/>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62" name="Google Shape;62;p9"/>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63" name="Google Shape;63;p9"/>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64" name="Google Shape;64;p9"/>
          <p:cNvGrpSpPr/>
          <p:nvPr/>
        </p:nvGrpSpPr>
        <p:grpSpPr>
          <a:xfrm>
            <a:off x="0" y="5129784"/>
            <a:ext cx="9144000" cy="18291"/>
            <a:chOff x="0" y="5118447"/>
            <a:chExt cx="9144000" cy="76500"/>
          </a:xfrm>
        </p:grpSpPr>
        <p:sp>
          <p:nvSpPr>
            <p:cNvPr id="65" name="Google Shape;65;p9"/>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 name="Google Shape;66;p9"/>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99500" y="1314450"/>
            <a:ext cx="8724000" cy="314310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1pPr>
            <a:lvl2pPr marL="914400" marR="0" lvl="1"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2pPr>
            <a:lvl3pPr marL="1371600" marR="0" lvl="2" indent="-323850" algn="l" rtl="0">
              <a:lnSpc>
                <a:spcPct val="90000"/>
              </a:lnSpc>
              <a:spcBef>
                <a:spcPts val="500"/>
              </a:spcBef>
              <a:spcAft>
                <a:spcPts val="0"/>
              </a:spcAft>
              <a:buClr>
                <a:srgbClr val="646569"/>
              </a:buClr>
              <a:buSzPts val="1500"/>
              <a:buFont typeface="Merriweather Sans"/>
              <a:buChar char="–"/>
              <a:defRPr sz="1500" b="0" i="0" u="none" strike="noStrike" cap="none">
                <a:solidFill>
                  <a:srgbClr val="646569"/>
                </a:solidFill>
                <a:latin typeface="Arial"/>
                <a:ea typeface="Arial"/>
                <a:cs typeface="Arial"/>
                <a:sym typeface="Arial"/>
              </a:defRPr>
            </a:lvl3pPr>
            <a:lvl4pPr marL="1828800" marR="0" lvl="3" indent="-285750" algn="l" rtl="0">
              <a:lnSpc>
                <a:spcPct val="90000"/>
              </a:lnSpc>
              <a:spcBef>
                <a:spcPts val="500"/>
              </a:spcBef>
              <a:spcAft>
                <a:spcPts val="0"/>
              </a:spcAft>
              <a:buClr>
                <a:srgbClr val="646569"/>
              </a:buClr>
              <a:buSzPts val="900"/>
              <a:buFont typeface="Merriweather Sans"/>
              <a:buChar char="»"/>
              <a:defRPr sz="900" b="0" i="0" u="none" strike="noStrike" cap="none">
                <a:solidFill>
                  <a:srgbClr val="646569"/>
                </a:solidFill>
                <a:latin typeface="Arial"/>
                <a:ea typeface="Arial"/>
                <a:cs typeface="Arial"/>
                <a:sym typeface="Arial"/>
              </a:defRPr>
            </a:lvl4pPr>
            <a:lvl5pPr marL="2286000" marR="0" lvl="4" indent="-285750" algn="l" rtl="0">
              <a:lnSpc>
                <a:spcPct val="90000"/>
              </a:lnSpc>
              <a:spcBef>
                <a:spcPts val="400"/>
              </a:spcBef>
              <a:spcAft>
                <a:spcPts val="0"/>
              </a:spcAft>
              <a:buClr>
                <a:srgbClr val="646569"/>
              </a:buClr>
              <a:buSzPts val="900"/>
              <a:buFont typeface="Arial"/>
              <a:buChar char="•"/>
              <a:defRPr sz="900" b="0" i="0" u="none" strike="noStrike" cap="none">
                <a:solidFill>
                  <a:srgbClr val="646569"/>
                </a:solidFill>
                <a:latin typeface="Arial"/>
                <a:ea typeface="Arial"/>
                <a:cs typeface="Arial"/>
                <a:sym typeface="Arial"/>
              </a:defRPr>
            </a:lvl5pPr>
            <a:lvl6pPr marL="2743200" marR="0" lvl="5"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6pPr>
            <a:lvl7pPr marL="3200400" marR="0" lvl="6"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7pPr>
            <a:lvl8pPr marL="3657600" marR="0" lvl="7"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8pPr>
            <a:lvl9pPr marL="4114800" marR="0" lvl="8"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0"/>
          <p:cNvSpPr txBox="1">
            <a:spLocks noGrp="1"/>
          </p:cNvSpPr>
          <p:nvPr>
            <p:ph type="ctrTitle"/>
          </p:nvPr>
        </p:nvSpPr>
        <p:spPr>
          <a:xfrm>
            <a:off x="468028" y="1395961"/>
            <a:ext cx="7675500" cy="1117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4000"/>
              <a:buNone/>
            </a:pPr>
            <a:r>
              <a:rPr lang="en"/>
              <a:t>Electricity Basics </a:t>
            </a:r>
            <a:endParaRPr/>
          </a:p>
        </p:txBody>
      </p:sp>
      <p:sp>
        <p:nvSpPr>
          <p:cNvPr id="72" name="Google Shape;72;p10"/>
          <p:cNvSpPr txBox="1"/>
          <p:nvPr/>
        </p:nvSpPr>
        <p:spPr>
          <a:xfrm>
            <a:off x="468025" y="2571750"/>
            <a:ext cx="73500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0" i="0" u="none" strike="noStrike" cap="none">
                <a:solidFill>
                  <a:srgbClr val="999999"/>
                </a:solidFill>
                <a:latin typeface="Proxima Nova"/>
                <a:ea typeface="Proxima Nova"/>
                <a:cs typeface="Proxima Nova"/>
                <a:sym typeface="Proxima Nova"/>
              </a:rPr>
              <a:t>What is electricity?</a:t>
            </a:r>
            <a:endParaRPr sz="2700" b="0" i="0" u="none" strike="noStrike" cap="none">
              <a:solidFill>
                <a:srgbClr val="999999"/>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p:nvPr/>
        </p:nvSpPr>
        <p:spPr>
          <a:xfrm>
            <a:off x="235350" y="891425"/>
            <a:ext cx="8673300" cy="3159900"/>
          </a:xfrm>
          <a:prstGeom prst="rect">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2" name="Google Shape;172;p19"/>
          <p:cNvGrpSpPr/>
          <p:nvPr/>
        </p:nvGrpSpPr>
        <p:grpSpPr>
          <a:xfrm>
            <a:off x="802575" y="1126750"/>
            <a:ext cx="7538850" cy="1571700"/>
            <a:chOff x="696550" y="1126750"/>
            <a:chExt cx="7538850" cy="1571700"/>
          </a:xfrm>
        </p:grpSpPr>
        <p:sp>
          <p:nvSpPr>
            <p:cNvPr id="173" name="Google Shape;173;p19"/>
            <p:cNvSpPr/>
            <p:nvPr/>
          </p:nvSpPr>
          <p:spPr>
            <a:xfrm>
              <a:off x="696550" y="1126750"/>
              <a:ext cx="1571700" cy="1571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3680125" y="1126750"/>
              <a:ext cx="1571700" cy="1571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6663700" y="1126750"/>
              <a:ext cx="1571700" cy="1571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76" name="Google Shape;176;p19"/>
          <p:cNvPicPr preferRelativeResize="0"/>
          <p:nvPr/>
        </p:nvPicPr>
        <p:blipFill rotWithShape="1">
          <a:blip r:embed="rId3">
            <a:alphaModFix/>
          </a:blip>
          <a:srcRect/>
          <a:stretch/>
        </p:blipFill>
        <p:spPr>
          <a:xfrm>
            <a:off x="4071436" y="1502095"/>
            <a:ext cx="1001128" cy="892614"/>
          </a:xfrm>
          <a:prstGeom prst="rect">
            <a:avLst/>
          </a:prstGeom>
          <a:noFill/>
          <a:ln>
            <a:noFill/>
          </a:ln>
        </p:spPr>
      </p:pic>
      <p:pic>
        <p:nvPicPr>
          <p:cNvPr id="177" name="Google Shape;177;p19"/>
          <p:cNvPicPr preferRelativeResize="0"/>
          <p:nvPr/>
        </p:nvPicPr>
        <p:blipFill rotWithShape="1">
          <a:blip r:embed="rId4">
            <a:alphaModFix/>
          </a:blip>
          <a:srcRect t="37164" b="33769"/>
          <a:stretch/>
        </p:blipFill>
        <p:spPr>
          <a:xfrm>
            <a:off x="6860175" y="1755725"/>
            <a:ext cx="1367250" cy="385370"/>
          </a:xfrm>
          <a:prstGeom prst="rect">
            <a:avLst/>
          </a:prstGeom>
          <a:noFill/>
          <a:ln>
            <a:noFill/>
          </a:ln>
        </p:spPr>
      </p:pic>
      <p:pic>
        <p:nvPicPr>
          <p:cNvPr id="178" name="Google Shape;178;p19"/>
          <p:cNvPicPr preferRelativeResize="0"/>
          <p:nvPr/>
        </p:nvPicPr>
        <p:blipFill rotWithShape="1">
          <a:blip r:embed="rId5">
            <a:alphaModFix/>
          </a:blip>
          <a:srcRect l="11719" t="16916" r="3166" b="23327"/>
          <a:stretch/>
        </p:blipFill>
        <p:spPr>
          <a:xfrm>
            <a:off x="916575" y="1604676"/>
            <a:ext cx="1367250" cy="687475"/>
          </a:xfrm>
          <a:prstGeom prst="rect">
            <a:avLst/>
          </a:prstGeom>
          <a:noFill/>
          <a:ln>
            <a:noFill/>
          </a:ln>
        </p:spPr>
      </p:pic>
      <p:sp>
        <p:nvSpPr>
          <p:cNvPr id="179" name="Google Shape;179;p19"/>
          <p:cNvSpPr txBox="1"/>
          <p:nvPr/>
        </p:nvSpPr>
        <p:spPr>
          <a:xfrm>
            <a:off x="6522138" y="2979338"/>
            <a:ext cx="1954800" cy="85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Proxima Nova"/>
                <a:ea typeface="Proxima Nova"/>
                <a:cs typeface="Proxima Nova"/>
                <a:sym typeface="Proxima Nova"/>
              </a:rPr>
              <a:t>LED light</a:t>
            </a:r>
            <a:br>
              <a:rPr lang="en" sz="2000" b="1" i="0" u="none" strike="noStrike" cap="none">
                <a:solidFill>
                  <a:srgbClr val="FFFFFF"/>
                </a:solidFill>
                <a:latin typeface="Proxima Nova"/>
                <a:ea typeface="Proxima Nova"/>
                <a:cs typeface="Proxima Nova"/>
                <a:sym typeface="Proxima Nova"/>
              </a:rPr>
            </a:br>
            <a:r>
              <a:rPr lang="en" sz="2000" b="1" i="0" u="none" strike="noStrike" cap="none">
                <a:solidFill>
                  <a:srgbClr val="FFC000"/>
                </a:solidFill>
                <a:latin typeface="Proxima Nova"/>
                <a:ea typeface="Proxima Nova"/>
                <a:cs typeface="Proxima Nova"/>
                <a:sym typeface="Proxima Nova"/>
              </a:rPr>
              <a:t>LOAD</a:t>
            </a:r>
            <a:endParaRPr sz="2000" b="1" i="0" u="none" strike="noStrike" cap="none">
              <a:solidFill>
                <a:srgbClr val="FFC000"/>
              </a:solidFill>
              <a:latin typeface="Proxima Nova"/>
              <a:ea typeface="Proxima Nova"/>
              <a:cs typeface="Proxima Nova"/>
              <a:sym typeface="Proxima Nova"/>
            </a:endParaRPr>
          </a:p>
        </p:txBody>
      </p:sp>
      <p:sp>
        <p:nvSpPr>
          <p:cNvPr id="180" name="Google Shape;180;p19"/>
          <p:cNvSpPr txBox="1"/>
          <p:nvPr/>
        </p:nvSpPr>
        <p:spPr>
          <a:xfrm>
            <a:off x="3255388" y="2979338"/>
            <a:ext cx="2185200" cy="85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44"/>
              <a:buFont typeface="Arial"/>
              <a:buNone/>
            </a:pPr>
            <a:r>
              <a:rPr lang="en" sz="2444" b="1" i="0" u="none" strike="noStrike" cap="none">
                <a:solidFill>
                  <a:srgbClr val="FFFFFF"/>
                </a:solidFill>
                <a:latin typeface="Proxima Nova"/>
                <a:ea typeface="Proxima Nova"/>
                <a:cs typeface="Proxima Nova"/>
                <a:sym typeface="Proxima Nova"/>
              </a:rPr>
              <a:t>Battery</a:t>
            </a:r>
            <a:br>
              <a:rPr lang="en" sz="2000" b="1" i="0" u="none" strike="noStrike" cap="none">
                <a:solidFill>
                  <a:srgbClr val="FFFFFF"/>
                </a:solidFill>
                <a:latin typeface="Proxima Nova"/>
                <a:ea typeface="Proxima Nova"/>
                <a:cs typeface="Proxima Nova"/>
                <a:sym typeface="Proxima Nova"/>
              </a:rPr>
            </a:br>
            <a:r>
              <a:rPr lang="en" sz="2000" b="1" i="0" u="none" strike="noStrike" cap="none">
                <a:solidFill>
                  <a:srgbClr val="FFC000"/>
                </a:solidFill>
                <a:latin typeface="Proxima Nova"/>
                <a:ea typeface="Proxima Nova"/>
                <a:cs typeface="Proxima Nova"/>
                <a:sym typeface="Proxima Nova"/>
              </a:rPr>
              <a:t>POWER SOURCE</a:t>
            </a:r>
            <a:endParaRPr sz="2000" b="1" i="0" u="none" strike="noStrike" cap="none">
              <a:solidFill>
                <a:srgbClr val="FFC000"/>
              </a:solidFill>
              <a:latin typeface="Proxima Nova"/>
              <a:ea typeface="Proxima Nova"/>
              <a:cs typeface="Proxima Nova"/>
              <a:sym typeface="Proxima Nova"/>
            </a:endParaRPr>
          </a:p>
        </p:txBody>
      </p:sp>
      <p:cxnSp>
        <p:nvCxnSpPr>
          <p:cNvPr id="181" name="Google Shape;181;p19"/>
          <p:cNvCxnSpPr/>
          <p:nvPr/>
        </p:nvCxnSpPr>
        <p:spPr>
          <a:xfrm>
            <a:off x="2822050" y="1210775"/>
            <a:ext cx="0" cy="2672700"/>
          </a:xfrm>
          <a:prstGeom prst="straightConnector1">
            <a:avLst/>
          </a:prstGeom>
          <a:noFill/>
          <a:ln w="19050" cap="flat" cmpd="sng">
            <a:solidFill>
              <a:srgbClr val="FFFFFF"/>
            </a:solidFill>
            <a:prstDash val="solid"/>
            <a:round/>
            <a:headEnd type="none" w="sm" len="sm"/>
            <a:tailEnd type="none" w="sm" len="sm"/>
          </a:ln>
        </p:spPr>
      </p:cxnSp>
      <p:cxnSp>
        <p:nvCxnSpPr>
          <p:cNvPr id="182" name="Google Shape;182;p19"/>
          <p:cNvCxnSpPr/>
          <p:nvPr/>
        </p:nvCxnSpPr>
        <p:spPr>
          <a:xfrm>
            <a:off x="5966375" y="1210775"/>
            <a:ext cx="0" cy="2672700"/>
          </a:xfrm>
          <a:prstGeom prst="straightConnector1">
            <a:avLst/>
          </a:prstGeom>
          <a:noFill/>
          <a:ln w="19050" cap="flat" cmpd="sng">
            <a:solidFill>
              <a:srgbClr val="FFFFFF"/>
            </a:solidFill>
            <a:prstDash val="solid"/>
            <a:round/>
            <a:headEnd type="none" w="sm" len="sm"/>
            <a:tailEnd type="none" w="sm" len="sm"/>
          </a:ln>
        </p:spPr>
      </p:cxnSp>
      <p:sp>
        <p:nvSpPr>
          <p:cNvPr id="183" name="Google Shape;183;p19"/>
          <p:cNvSpPr txBox="1"/>
          <p:nvPr/>
        </p:nvSpPr>
        <p:spPr>
          <a:xfrm>
            <a:off x="389800" y="2979338"/>
            <a:ext cx="2185200" cy="85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Proxima Nova"/>
                <a:ea typeface="Proxima Nova"/>
                <a:cs typeface="Proxima Nova"/>
                <a:sym typeface="Proxima Nova"/>
              </a:rPr>
              <a:t>Maker Tape</a:t>
            </a:r>
            <a:br>
              <a:rPr lang="en" sz="2000" b="1" i="0" u="none" strike="noStrike" cap="none">
                <a:solidFill>
                  <a:srgbClr val="FFFFFF"/>
                </a:solidFill>
                <a:latin typeface="Proxima Nova"/>
                <a:ea typeface="Proxima Nova"/>
                <a:cs typeface="Proxima Nova"/>
                <a:sym typeface="Proxima Nova"/>
              </a:rPr>
            </a:br>
            <a:r>
              <a:rPr lang="en" sz="2000" b="1" i="0" u="none" strike="noStrike" cap="none">
                <a:solidFill>
                  <a:srgbClr val="FFC000"/>
                </a:solidFill>
                <a:latin typeface="Proxima Nova"/>
                <a:ea typeface="Proxima Nova"/>
                <a:cs typeface="Proxima Nova"/>
                <a:sym typeface="Proxima Nova"/>
              </a:rPr>
              <a:t>PATH </a:t>
            </a:r>
            <a:endParaRPr sz="2444" b="1" i="0" u="none" strike="noStrike" cap="none">
              <a:solidFill>
                <a:srgbClr val="FFC000"/>
              </a:solidFill>
              <a:latin typeface="Proxima Nova"/>
              <a:ea typeface="Proxima Nova"/>
              <a:cs typeface="Proxima Nova"/>
              <a:sym typeface="Proxima Nova"/>
            </a:endParaRPr>
          </a:p>
        </p:txBody>
      </p:sp>
      <p:cxnSp>
        <p:nvCxnSpPr>
          <p:cNvPr id="184" name="Google Shape;184;p19"/>
          <p:cNvCxnSpPr/>
          <p:nvPr/>
        </p:nvCxnSpPr>
        <p:spPr>
          <a:xfrm>
            <a:off x="461200" y="2900075"/>
            <a:ext cx="2042400" cy="0"/>
          </a:xfrm>
          <a:prstGeom prst="straightConnector1">
            <a:avLst/>
          </a:prstGeom>
          <a:noFill/>
          <a:ln w="9525" cap="flat" cmpd="sng">
            <a:solidFill>
              <a:srgbClr val="FFC000"/>
            </a:solidFill>
            <a:prstDash val="solid"/>
            <a:round/>
            <a:headEnd type="none" w="sm" len="sm"/>
            <a:tailEnd type="none" w="sm" len="sm"/>
          </a:ln>
        </p:spPr>
      </p:cxnSp>
      <p:cxnSp>
        <p:nvCxnSpPr>
          <p:cNvPr id="185" name="Google Shape;185;p19"/>
          <p:cNvCxnSpPr/>
          <p:nvPr/>
        </p:nvCxnSpPr>
        <p:spPr>
          <a:xfrm>
            <a:off x="3217850" y="2900075"/>
            <a:ext cx="2042400" cy="0"/>
          </a:xfrm>
          <a:prstGeom prst="straightConnector1">
            <a:avLst/>
          </a:prstGeom>
          <a:noFill/>
          <a:ln w="9525" cap="flat" cmpd="sng">
            <a:solidFill>
              <a:srgbClr val="FFC000"/>
            </a:solidFill>
            <a:prstDash val="solid"/>
            <a:round/>
            <a:headEnd type="none" w="sm" len="sm"/>
            <a:tailEnd type="none" w="sm" len="sm"/>
          </a:ln>
        </p:spPr>
      </p:cxnSp>
      <p:cxnSp>
        <p:nvCxnSpPr>
          <p:cNvPr id="186" name="Google Shape;186;p19"/>
          <p:cNvCxnSpPr/>
          <p:nvPr/>
        </p:nvCxnSpPr>
        <p:spPr>
          <a:xfrm>
            <a:off x="6478775" y="2900075"/>
            <a:ext cx="2042400" cy="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0"/>
          <p:cNvPicPr preferRelativeResize="0"/>
          <p:nvPr/>
        </p:nvPicPr>
        <p:blipFill rotWithShape="1">
          <a:blip r:embed="rId3">
            <a:alphaModFix/>
          </a:blip>
          <a:srcRect t="17681"/>
          <a:stretch/>
        </p:blipFill>
        <p:spPr>
          <a:xfrm>
            <a:off x="3406600" y="0"/>
            <a:ext cx="3699254" cy="5143498"/>
          </a:xfrm>
          <a:prstGeom prst="rect">
            <a:avLst/>
          </a:prstGeom>
          <a:noFill/>
          <a:ln>
            <a:noFill/>
          </a:ln>
        </p:spPr>
      </p:pic>
      <p:sp>
        <p:nvSpPr>
          <p:cNvPr id="192" name="Google Shape;192;p20"/>
          <p:cNvSpPr txBox="1"/>
          <p:nvPr/>
        </p:nvSpPr>
        <p:spPr>
          <a:xfrm>
            <a:off x="199499" y="2190900"/>
            <a:ext cx="3586500" cy="1243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How to peel Maker Tape</a:t>
            </a:r>
            <a:endParaRPr sz="3600" b="1" i="0" u="none" strike="noStrike" cap="none">
              <a:solidFill>
                <a:srgbClr val="002D73"/>
              </a:solidFill>
              <a:latin typeface="Proxima Nova"/>
              <a:ea typeface="Proxima Nova"/>
              <a:cs typeface="Proxima Nova"/>
              <a:sym typeface="Proxima Nova"/>
            </a:endParaRPr>
          </a:p>
        </p:txBody>
      </p:sp>
      <p:cxnSp>
        <p:nvCxnSpPr>
          <p:cNvPr id="193" name="Google Shape;193;p20"/>
          <p:cNvCxnSpPr/>
          <p:nvPr/>
        </p:nvCxnSpPr>
        <p:spPr>
          <a:xfrm>
            <a:off x="202500" y="2118575"/>
            <a:ext cx="2588700" cy="0"/>
          </a:xfrm>
          <a:prstGeom prst="straightConnector1">
            <a:avLst/>
          </a:prstGeom>
          <a:noFill/>
          <a:ln w="9525" cap="flat" cmpd="sng">
            <a:solidFill>
              <a:srgbClr val="FFC000"/>
            </a:solidFill>
            <a:prstDash val="solid"/>
            <a:round/>
            <a:headEnd type="none" w="sm" len="sm"/>
            <a:tailEnd type="none" w="sm" len="sm"/>
          </a:ln>
        </p:spPr>
      </p:cxnSp>
      <p:pic>
        <p:nvPicPr>
          <p:cNvPr id="194" name="Google Shape;194;p20"/>
          <p:cNvPicPr preferRelativeResize="0"/>
          <p:nvPr/>
        </p:nvPicPr>
        <p:blipFill rotWithShape="1">
          <a:blip r:embed="rId4">
            <a:alphaModFix/>
          </a:blip>
          <a:srcRect/>
          <a:stretch/>
        </p:blipFill>
        <p:spPr>
          <a:xfrm>
            <a:off x="199501" y="1486475"/>
            <a:ext cx="448700" cy="559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1"/>
          <p:cNvSpPr txBox="1">
            <a:spLocks noGrp="1"/>
          </p:cNvSpPr>
          <p:nvPr>
            <p:ph type="title"/>
          </p:nvPr>
        </p:nvSpPr>
        <p:spPr>
          <a:xfrm>
            <a:off x="199500" y="165650"/>
            <a:ext cx="8761800" cy="1064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4100"/>
              <a:buNone/>
            </a:pPr>
            <a:r>
              <a:rPr lang="en" sz="3000"/>
              <a:t>Let’s Build</a:t>
            </a:r>
            <a:endParaRPr sz="3000"/>
          </a:p>
        </p:txBody>
      </p:sp>
      <p:pic>
        <p:nvPicPr>
          <p:cNvPr id="200" name="Google Shape;200;p21"/>
          <p:cNvPicPr preferRelativeResize="0"/>
          <p:nvPr/>
        </p:nvPicPr>
        <p:blipFill rotWithShape="1">
          <a:blip r:embed="rId3">
            <a:alphaModFix/>
          </a:blip>
          <a:srcRect/>
          <a:stretch/>
        </p:blipFill>
        <p:spPr>
          <a:xfrm rot="-603717">
            <a:off x="704985" y="1581685"/>
            <a:ext cx="4064230" cy="3140555"/>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7F7F7F">
                <a:alpha val="49803"/>
              </a:srgbClr>
            </a:outerShdw>
          </a:effectLst>
        </p:spPr>
      </p:pic>
      <p:pic>
        <p:nvPicPr>
          <p:cNvPr id="201" name="Google Shape;201;p21"/>
          <p:cNvPicPr preferRelativeResize="0"/>
          <p:nvPr/>
        </p:nvPicPr>
        <p:blipFill rotWithShape="1">
          <a:blip r:embed="rId4">
            <a:alphaModFix/>
          </a:blip>
          <a:srcRect/>
          <a:stretch/>
        </p:blipFill>
        <p:spPr>
          <a:xfrm>
            <a:off x="5204874" y="1515000"/>
            <a:ext cx="2984308" cy="2865225"/>
          </a:xfrm>
          <a:prstGeom prst="rect">
            <a:avLst/>
          </a:prstGeom>
          <a:noFill/>
          <a:ln>
            <a:noFill/>
          </a:ln>
        </p:spPr>
      </p:pic>
      <p:cxnSp>
        <p:nvCxnSpPr>
          <p:cNvPr id="202" name="Google Shape;202;p21"/>
          <p:cNvCxnSpPr/>
          <p:nvPr/>
        </p:nvCxnSpPr>
        <p:spPr>
          <a:xfrm>
            <a:off x="243850" y="1148325"/>
            <a:ext cx="1386600" cy="0"/>
          </a:xfrm>
          <a:prstGeom prst="straightConnector1">
            <a:avLst/>
          </a:prstGeom>
          <a:noFill/>
          <a:ln w="19050" cap="flat" cmpd="sng">
            <a:solidFill>
              <a:srgbClr val="FFC000"/>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2"/>
          <p:cNvPicPr preferRelativeResize="0"/>
          <p:nvPr/>
        </p:nvPicPr>
        <p:blipFill rotWithShape="1">
          <a:blip r:embed="rId3">
            <a:alphaModFix/>
          </a:blip>
          <a:srcRect l="48146"/>
          <a:stretch/>
        </p:blipFill>
        <p:spPr>
          <a:xfrm>
            <a:off x="331325" y="86150"/>
            <a:ext cx="3393687" cy="5057351"/>
          </a:xfrm>
          <a:prstGeom prst="rect">
            <a:avLst/>
          </a:prstGeom>
          <a:noFill/>
          <a:ln>
            <a:noFill/>
          </a:ln>
        </p:spPr>
      </p:pic>
      <p:pic>
        <p:nvPicPr>
          <p:cNvPr id="208" name="Google Shape;208;p22"/>
          <p:cNvPicPr preferRelativeResize="0"/>
          <p:nvPr/>
        </p:nvPicPr>
        <p:blipFill>
          <a:blip r:embed="rId4">
            <a:alphaModFix/>
          </a:blip>
          <a:stretch>
            <a:fillRect/>
          </a:stretch>
        </p:blipFill>
        <p:spPr>
          <a:xfrm>
            <a:off x="4971575" y="329827"/>
            <a:ext cx="3289900" cy="2381431"/>
          </a:xfrm>
          <a:prstGeom prst="rect">
            <a:avLst/>
          </a:prstGeom>
          <a:noFill/>
          <a:ln w="9525" cap="flat" cmpd="sng">
            <a:solidFill>
              <a:schemeClr val="dk2"/>
            </a:solidFill>
            <a:prstDash val="solid"/>
            <a:round/>
            <a:headEnd type="none" w="sm" len="sm"/>
            <a:tailEnd type="none" w="sm" len="sm"/>
          </a:ln>
        </p:spPr>
      </p:pic>
      <p:pic>
        <p:nvPicPr>
          <p:cNvPr id="209" name="Google Shape;209;p22"/>
          <p:cNvPicPr preferRelativeResize="0"/>
          <p:nvPr/>
        </p:nvPicPr>
        <p:blipFill rotWithShape="1">
          <a:blip r:embed="rId5">
            <a:alphaModFix/>
          </a:blip>
          <a:srcRect t="10004" b="29583"/>
          <a:stretch/>
        </p:blipFill>
        <p:spPr>
          <a:xfrm>
            <a:off x="4441975" y="2903550"/>
            <a:ext cx="4216623" cy="1830974"/>
          </a:xfrm>
          <a:prstGeom prst="rect">
            <a:avLst/>
          </a:prstGeom>
          <a:noFill/>
          <a:ln w="9525" cap="flat" cmpd="sng">
            <a:solidFill>
              <a:schemeClr val="dk2"/>
            </a:solidFill>
            <a:prstDash val="solid"/>
            <a:round/>
            <a:headEnd type="none" w="sm" len="sm"/>
            <a:tailEnd type="none" w="sm" len="sm"/>
          </a:ln>
        </p:spPr>
      </p:pic>
      <p:cxnSp>
        <p:nvCxnSpPr>
          <p:cNvPr id="210" name="Google Shape;210;p22"/>
          <p:cNvCxnSpPr/>
          <p:nvPr/>
        </p:nvCxnSpPr>
        <p:spPr>
          <a:xfrm>
            <a:off x="4160300" y="702575"/>
            <a:ext cx="0" cy="3435000"/>
          </a:xfrm>
          <a:prstGeom prst="straightConnector1">
            <a:avLst/>
          </a:prstGeom>
          <a:noFill/>
          <a:ln w="9525" cap="flat" cmpd="sng">
            <a:solidFill>
              <a:srgbClr val="FFC000"/>
            </a:solidFill>
            <a:prstDash val="solid"/>
            <a:round/>
            <a:headEnd type="none" w="sm" len="sm"/>
            <a:tailEnd type="none" w="sm" len="sm"/>
          </a:ln>
        </p:spPr>
      </p:cxnSp>
      <p:sp>
        <p:nvSpPr>
          <p:cNvPr id="211" name="Google Shape;211;p22"/>
          <p:cNvSpPr txBox="1">
            <a:spLocks noGrp="1"/>
          </p:cNvSpPr>
          <p:nvPr>
            <p:ph type="title" idx="4294967295"/>
          </p:nvPr>
        </p:nvSpPr>
        <p:spPr>
          <a:xfrm>
            <a:off x="3181075" y="0"/>
            <a:ext cx="2095800" cy="71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4100"/>
              <a:buNone/>
            </a:pPr>
            <a:r>
              <a:rPr lang="en" sz="3000"/>
              <a:t>Let’s Build</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3"/>
          <p:cNvPicPr preferRelativeResize="0"/>
          <p:nvPr/>
        </p:nvPicPr>
        <p:blipFill rotWithShape="1">
          <a:blip r:embed="rId3">
            <a:alphaModFix/>
          </a:blip>
          <a:srcRect/>
          <a:stretch/>
        </p:blipFill>
        <p:spPr>
          <a:xfrm>
            <a:off x="0" y="568155"/>
            <a:ext cx="9144000" cy="35051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4"/>
          <p:cNvSpPr txBox="1"/>
          <p:nvPr/>
        </p:nvSpPr>
        <p:spPr>
          <a:xfrm>
            <a:off x="3001200" y="2247425"/>
            <a:ext cx="3141600" cy="10779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WONDER TIME</a:t>
            </a:r>
            <a:endParaRPr sz="3600" b="1" i="0" u="none" strike="noStrike" cap="none">
              <a:solidFill>
                <a:srgbClr val="002D73"/>
              </a:solidFill>
              <a:latin typeface="Proxima Nova"/>
              <a:ea typeface="Proxima Nova"/>
              <a:cs typeface="Proxima Nova"/>
              <a:sym typeface="Proxima Nova"/>
            </a:endParaRPr>
          </a:p>
        </p:txBody>
      </p:sp>
      <p:cxnSp>
        <p:nvCxnSpPr>
          <p:cNvPr id="222" name="Google Shape;222;p24"/>
          <p:cNvCxnSpPr/>
          <p:nvPr/>
        </p:nvCxnSpPr>
        <p:spPr>
          <a:xfrm>
            <a:off x="3092150" y="2160525"/>
            <a:ext cx="2962200" cy="0"/>
          </a:xfrm>
          <a:prstGeom prst="straightConnector1">
            <a:avLst/>
          </a:prstGeom>
          <a:noFill/>
          <a:ln w="19050" cap="flat" cmpd="sng">
            <a:solidFill>
              <a:srgbClr val="FFC000"/>
            </a:solidFill>
            <a:prstDash val="solid"/>
            <a:round/>
            <a:headEnd type="none" w="sm" len="sm"/>
            <a:tailEnd type="none" w="sm" len="sm"/>
          </a:ln>
        </p:spPr>
      </p:cxnSp>
      <p:pic>
        <p:nvPicPr>
          <p:cNvPr id="223" name="Google Shape;223;p24"/>
          <p:cNvPicPr preferRelativeResize="0"/>
          <p:nvPr/>
        </p:nvPicPr>
        <p:blipFill rotWithShape="1">
          <a:blip r:embed="rId3">
            <a:alphaModFix/>
          </a:blip>
          <a:srcRect/>
          <a:stretch/>
        </p:blipFill>
        <p:spPr>
          <a:xfrm>
            <a:off x="3904725" y="945025"/>
            <a:ext cx="1128600" cy="1128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5"/>
          <p:cNvSpPr txBox="1"/>
          <p:nvPr/>
        </p:nvSpPr>
        <p:spPr>
          <a:xfrm>
            <a:off x="3166375" y="891925"/>
            <a:ext cx="4281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5"/>
          <p:cNvSpPr txBox="1"/>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0000"/>
              </a:buClr>
              <a:buSzPts val="3600"/>
              <a:buFont typeface="Arial"/>
              <a:buNone/>
            </a:pPr>
            <a:r>
              <a:rPr lang="en" sz="3600" b="1">
                <a:solidFill>
                  <a:srgbClr val="002D73"/>
                </a:solidFill>
                <a:latin typeface="Proxima Nova"/>
                <a:ea typeface="Proxima Nova"/>
                <a:cs typeface="Proxima Nova"/>
                <a:sym typeface="Proxima Nova"/>
              </a:rPr>
              <a:t>There are two types of </a:t>
            </a:r>
            <a:r>
              <a:rPr lang="en" sz="3600" b="1" i="0" u="none" strike="noStrike" cap="none">
                <a:solidFill>
                  <a:srgbClr val="002D73"/>
                </a:solidFill>
                <a:latin typeface="Proxima Nova"/>
                <a:ea typeface="Proxima Nova"/>
                <a:cs typeface="Proxima Nova"/>
                <a:sym typeface="Proxima Nova"/>
              </a:rPr>
              <a:t>circuit</a:t>
            </a:r>
            <a:r>
              <a:rPr lang="en" sz="3600" b="1">
                <a:solidFill>
                  <a:srgbClr val="002D73"/>
                </a:solidFill>
                <a:latin typeface="Proxima Nova"/>
                <a:ea typeface="Proxima Nova"/>
                <a:cs typeface="Proxima Nova"/>
                <a:sym typeface="Proxima Nova"/>
              </a:rPr>
              <a:t>s</a:t>
            </a:r>
            <a:endParaRPr sz="3600" b="1" i="0" u="none" strike="noStrike" cap="none">
              <a:solidFill>
                <a:srgbClr val="002D73"/>
              </a:solidFill>
              <a:latin typeface="Proxima Nova"/>
              <a:ea typeface="Proxima Nova"/>
              <a:cs typeface="Proxima Nova"/>
              <a:sym typeface="Proxima Nova"/>
            </a:endParaRPr>
          </a:p>
        </p:txBody>
      </p:sp>
      <p:pic>
        <p:nvPicPr>
          <p:cNvPr id="230" name="Google Shape;230;p25"/>
          <p:cNvPicPr preferRelativeResize="0"/>
          <p:nvPr/>
        </p:nvPicPr>
        <p:blipFill rotWithShape="1">
          <a:blip r:embed="rId3">
            <a:alphaModFix/>
          </a:blip>
          <a:srcRect/>
          <a:stretch/>
        </p:blipFill>
        <p:spPr>
          <a:xfrm>
            <a:off x="0" y="990050"/>
            <a:ext cx="4561496" cy="3421124"/>
          </a:xfrm>
          <a:prstGeom prst="rect">
            <a:avLst/>
          </a:prstGeom>
          <a:noFill/>
          <a:ln>
            <a:noFill/>
          </a:ln>
        </p:spPr>
      </p:pic>
      <p:pic>
        <p:nvPicPr>
          <p:cNvPr id="231" name="Google Shape;231;p25"/>
          <p:cNvPicPr preferRelativeResize="0"/>
          <p:nvPr/>
        </p:nvPicPr>
        <p:blipFill rotWithShape="1">
          <a:blip r:embed="rId4">
            <a:alphaModFix/>
          </a:blip>
          <a:srcRect/>
          <a:stretch/>
        </p:blipFill>
        <p:spPr>
          <a:xfrm>
            <a:off x="4456465" y="990050"/>
            <a:ext cx="4561496" cy="3421124"/>
          </a:xfrm>
          <a:prstGeom prst="rect">
            <a:avLst/>
          </a:prstGeom>
          <a:noFill/>
          <a:ln>
            <a:noFill/>
          </a:ln>
        </p:spPr>
      </p:pic>
      <p:cxnSp>
        <p:nvCxnSpPr>
          <p:cNvPr id="232" name="Google Shape;232;p25"/>
          <p:cNvCxnSpPr/>
          <p:nvPr/>
        </p:nvCxnSpPr>
        <p:spPr>
          <a:xfrm>
            <a:off x="4572000" y="1139525"/>
            <a:ext cx="0" cy="343500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6"/>
          <p:cNvSpPr txBox="1">
            <a:spLocks noGrp="1"/>
          </p:cNvSpPr>
          <p:nvPr>
            <p:ph type="title"/>
          </p:nvPr>
        </p:nvSpPr>
        <p:spPr>
          <a:xfrm>
            <a:off x="199500" y="165650"/>
            <a:ext cx="8761800" cy="9996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27500"/>
              <a:buFont typeface="Arial"/>
              <a:buNone/>
            </a:pPr>
            <a:r>
              <a:rPr lang="en" sz="4000">
                <a:latin typeface="Proxima Nova"/>
                <a:ea typeface="Proxima Nova"/>
                <a:cs typeface="Proxima Nova"/>
                <a:sym typeface="Proxima Nova"/>
              </a:rPr>
              <a:t>What is the difference between a series and parallel circuit?</a:t>
            </a:r>
            <a:endParaRPr/>
          </a:p>
        </p:txBody>
      </p:sp>
      <p:pic>
        <p:nvPicPr>
          <p:cNvPr id="238" name="Google Shape;238;p26"/>
          <p:cNvPicPr preferRelativeResize="0"/>
          <p:nvPr/>
        </p:nvPicPr>
        <p:blipFill rotWithShape="1">
          <a:blip r:embed="rId3">
            <a:alphaModFix/>
          </a:blip>
          <a:srcRect/>
          <a:stretch/>
        </p:blipFill>
        <p:spPr>
          <a:xfrm>
            <a:off x="844923" y="1811750"/>
            <a:ext cx="2661304" cy="2404050"/>
          </a:xfrm>
          <a:prstGeom prst="rect">
            <a:avLst/>
          </a:prstGeom>
          <a:noFill/>
          <a:ln>
            <a:noFill/>
          </a:ln>
        </p:spPr>
      </p:pic>
      <p:pic>
        <p:nvPicPr>
          <p:cNvPr id="239" name="Google Shape;239;p26"/>
          <p:cNvPicPr preferRelativeResize="0"/>
          <p:nvPr/>
        </p:nvPicPr>
        <p:blipFill rotWithShape="1">
          <a:blip r:embed="rId4">
            <a:alphaModFix/>
          </a:blip>
          <a:srcRect/>
          <a:stretch/>
        </p:blipFill>
        <p:spPr>
          <a:xfrm>
            <a:off x="5306850" y="1602000"/>
            <a:ext cx="2446500" cy="2613800"/>
          </a:xfrm>
          <a:prstGeom prst="rect">
            <a:avLst/>
          </a:prstGeom>
          <a:noFill/>
          <a:ln>
            <a:noFill/>
          </a:ln>
        </p:spPr>
      </p:pic>
      <p:cxnSp>
        <p:nvCxnSpPr>
          <p:cNvPr id="240" name="Google Shape;240;p26"/>
          <p:cNvCxnSpPr/>
          <p:nvPr/>
        </p:nvCxnSpPr>
        <p:spPr>
          <a:xfrm>
            <a:off x="4572000" y="1318025"/>
            <a:ext cx="0" cy="3391500"/>
          </a:xfrm>
          <a:prstGeom prst="straightConnector1">
            <a:avLst/>
          </a:prstGeom>
          <a:noFill/>
          <a:ln w="9525" cap="flat" cmpd="sng">
            <a:solidFill>
              <a:schemeClr val="accent4"/>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7"/>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4100"/>
              <a:buNone/>
            </a:pPr>
            <a:r>
              <a:rPr lang="en" sz="3600">
                <a:latin typeface="Proxima Nova"/>
                <a:ea typeface="Proxima Nova"/>
                <a:cs typeface="Proxima Nova"/>
                <a:sym typeface="Proxima Nova"/>
              </a:rPr>
              <a:t>What does Ohm’s Law help us do?</a:t>
            </a:r>
            <a:endParaRPr sz="3600">
              <a:latin typeface="Proxima Nova"/>
              <a:ea typeface="Proxima Nova"/>
              <a:cs typeface="Proxima Nova"/>
              <a:sym typeface="Proxima Nova"/>
            </a:endParaRPr>
          </a:p>
        </p:txBody>
      </p:sp>
      <p:pic>
        <p:nvPicPr>
          <p:cNvPr id="246" name="Google Shape;246;p27"/>
          <p:cNvPicPr preferRelativeResize="0"/>
          <p:nvPr/>
        </p:nvPicPr>
        <p:blipFill rotWithShape="1">
          <a:blip r:embed="rId3">
            <a:alphaModFix/>
          </a:blip>
          <a:srcRect/>
          <a:stretch/>
        </p:blipFill>
        <p:spPr>
          <a:xfrm>
            <a:off x="2819508" y="1708025"/>
            <a:ext cx="3677742" cy="3043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8"/>
          <p:cNvSpPr txBox="1"/>
          <p:nvPr/>
        </p:nvSpPr>
        <p:spPr>
          <a:xfrm>
            <a:off x="278650" y="297075"/>
            <a:ext cx="6259500" cy="10998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1" i="0" u="none" strike="noStrike" cap="none">
                <a:solidFill>
                  <a:srgbClr val="002D73"/>
                </a:solidFill>
                <a:latin typeface="Proxima Nova"/>
                <a:ea typeface="Proxima Nova"/>
                <a:cs typeface="Proxima Nova"/>
                <a:sym typeface="Proxima Nova"/>
              </a:rPr>
              <a:t>What careers do you think you could have with NYPA in the future?</a:t>
            </a:r>
            <a:endParaRPr sz="2800" b="1" i="0" u="none" strike="noStrike" cap="none">
              <a:solidFill>
                <a:srgbClr val="002D73"/>
              </a:solidFill>
              <a:latin typeface="Proxima Nova"/>
              <a:ea typeface="Proxima Nova"/>
              <a:cs typeface="Proxima Nova"/>
              <a:sym typeface="Proxima Nova"/>
            </a:endParaRPr>
          </a:p>
        </p:txBody>
      </p:sp>
      <p:pic>
        <p:nvPicPr>
          <p:cNvPr id="252" name="Google Shape;252;p28"/>
          <p:cNvPicPr preferRelativeResize="0"/>
          <p:nvPr/>
        </p:nvPicPr>
        <p:blipFill rotWithShape="1">
          <a:blip r:embed="rId3">
            <a:alphaModFix/>
          </a:blip>
          <a:srcRect/>
          <a:stretch/>
        </p:blipFill>
        <p:spPr>
          <a:xfrm>
            <a:off x="0" y="3264775"/>
            <a:ext cx="2354799" cy="1599325"/>
          </a:xfrm>
          <a:prstGeom prst="rect">
            <a:avLst/>
          </a:prstGeom>
          <a:noFill/>
          <a:ln>
            <a:noFill/>
          </a:ln>
        </p:spPr>
      </p:pic>
      <p:pic>
        <p:nvPicPr>
          <p:cNvPr id="253" name="Google Shape;253;p28"/>
          <p:cNvPicPr preferRelativeResize="0"/>
          <p:nvPr/>
        </p:nvPicPr>
        <p:blipFill rotWithShape="1">
          <a:blip r:embed="rId4">
            <a:alphaModFix/>
          </a:blip>
          <a:srcRect/>
          <a:stretch/>
        </p:blipFill>
        <p:spPr>
          <a:xfrm>
            <a:off x="4761050" y="3264775"/>
            <a:ext cx="2443539" cy="1599324"/>
          </a:xfrm>
          <a:prstGeom prst="rect">
            <a:avLst/>
          </a:prstGeom>
          <a:noFill/>
          <a:ln>
            <a:noFill/>
          </a:ln>
        </p:spPr>
      </p:pic>
      <p:pic>
        <p:nvPicPr>
          <p:cNvPr id="254" name="Google Shape;254;p28"/>
          <p:cNvPicPr preferRelativeResize="0"/>
          <p:nvPr/>
        </p:nvPicPr>
        <p:blipFill rotWithShape="1">
          <a:blip r:embed="rId5">
            <a:alphaModFix/>
          </a:blip>
          <a:srcRect/>
          <a:stretch/>
        </p:blipFill>
        <p:spPr>
          <a:xfrm>
            <a:off x="7288201" y="2052725"/>
            <a:ext cx="1861133" cy="2811379"/>
          </a:xfrm>
          <a:prstGeom prst="rect">
            <a:avLst/>
          </a:prstGeom>
          <a:noFill/>
          <a:ln>
            <a:noFill/>
          </a:ln>
        </p:spPr>
      </p:pic>
      <p:pic>
        <p:nvPicPr>
          <p:cNvPr id="255" name="Google Shape;255;p28"/>
          <p:cNvPicPr preferRelativeResize="0"/>
          <p:nvPr/>
        </p:nvPicPr>
        <p:blipFill rotWithShape="1">
          <a:blip r:embed="rId6">
            <a:alphaModFix/>
          </a:blip>
          <a:srcRect/>
          <a:stretch/>
        </p:blipFill>
        <p:spPr>
          <a:xfrm>
            <a:off x="6789199" y="297063"/>
            <a:ext cx="2354792" cy="1666875"/>
          </a:xfrm>
          <a:prstGeom prst="rect">
            <a:avLst/>
          </a:prstGeom>
          <a:noFill/>
          <a:ln>
            <a:noFill/>
          </a:ln>
        </p:spPr>
      </p:pic>
      <p:pic>
        <p:nvPicPr>
          <p:cNvPr id="256" name="Google Shape;256;p28"/>
          <p:cNvPicPr preferRelativeResize="0"/>
          <p:nvPr/>
        </p:nvPicPr>
        <p:blipFill rotWithShape="1">
          <a:blip r:embed="rId7">
            <a:alphaModFix/>
          </a:blip>
          <a:srcRect r="5303"/>
          <a:stretch/>
        </p:blipFill>
        <p:spPr>
          <a:xfrm>
            <a:off x="4740978" y="1587188"/>
            <a:ext cx="2483697" cy="1599325"/>
          </a:xfrm>
          <a:prstGeom prst="rect">
            <a:avLst/>
          </a:prstGeom>
          <a:noFill/>
          <a:ln>
            <a:noFill/>
          </a:ln>
        </p:spPr>
      </p:pic>
      <p:pic>
        <p:nvPicPr>
          <p:cNvPr id="257" name="Google Shape;257;p28"/>
          <p:cNvPicPr preferRelativeResize="0"/>
          <p:nvPr/>
        </p:nvPicPr>
        <p:blipFill rotWithShape="1">
          <a:blip r:embed="rId8">
            <a:alphaModFix/>
          </a:blip>
          <a:srcRect/>
          <a:stretch/>
        </p:blipFill>
        <p:spPr>
          <a:xfrm>
            <a:off x="2438400" y="3264775"/>
            <a:ext cx="2239055" cy="1599325"/>
          </a:xfrm>
          <a:prstGeom prst="rect">
            <a:avLst/>
          </a:prstGeom>
          <a:noFill/>
          <a:ln>
            <a:noFill/>
          </a:ln>
        </p:spPr>
      </p:pic>
      <p:sp>
        <p:nvSpPr>
          <p:cNvPr id="258" name="Google Shape;258;p28"/>
          <p:cNvSpPr txBox="1"/>
          <p:nvPr/>
        </p:nvSpPr>
        <p:spPr>
          <a:xfrm>
            <a:off x="278650" y="1708475"/>
            <a:ext cx="4384200" cy="8271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1" i="0" u="none" strike="noStrike" cap="none">
                <a:solidFill>
                  <a:srgbClr val="002D73"/>
                </a:solidFill>
                <a:latin typeface="Proxima Nova"/>
                <a:ea typeface="Proxima Nova"/>
                <a:cs typeface="Proxima Nova"/>
                <a:sym typeface="Proxima Nova"/>
              </a:rPr>
              <a:t>What problems do you want to solve?</a:t>
            </a:r>
            <a:endParaRPr sz="2800" b="1" i="0" u="none" strike="noStrike" cap="none">
              <a:solidFill>
                <a:srgbClr val="002D73"/>
              </a:solidFill>
              <a:latin typeface="Proxima Nova"/>
              <a:ea typeface="Proxima Nova"/>
              <a:cs typeface="Proxima Nova"/>
              <a:sym typeface="Proxima Nova"/>
            </a:endParaRPr>
          </a:p>
        </p:txBody>
      </p:sp>
      <p:cxnSp>
        <p:nvCxnSpPr>
          <p:cNvPr id="259" name="Google Shape;259;p28"/>
          <p:cNvCxnSpPr/>
          <p:nvPr/>
        </p:nvCxnSpPr>
        <p:spPr>
          <a:xfrm>
            <a:off x="327900" y="1513350"/>
            <a:ext cx="4193700" cy="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p:nvPr/>
        </p:nvSpPr>
        <p:spPr>
          <a:xfrm>
            <a:off x="177875" y="1297250"/>
            <a:ext cx="8904600" cy="940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646569"/>
                </a:solidFill>
                <a:latin typeface="Proxima Nova"/>
                <a:ea typeface="Proxima Nova"/>
                <a:cs typeface="Proxima Nova"/>
                <a:sym typeface="Proxima Nova"/>
              </a:rPr>
              <a:t>Who and What is </a:t>
            </a:r>
            <a:br>
              <a:rPr lang="en" sz="3600" b="1" i="0" u="none" strike="noStrike" cap="none">
                <a:solidFill>
                  <a:srgbClr val="002D73"/>
                </a:solidFill>
                <a:latin typeface="Proxima Nova"/>
                <a:ea typeface="Proxima Nova"/>
                <a:cs typeface="Proxima Nova"/>
                <a:sym typeface="Proxima Nova"/>
              </a:rPr>
            </a:br>
            <a:r>
              <a:rPr lang="en" sz="3600" b="1" i="0" u="none" strike="noStrike" cap="none">
                <a:solidFill>
                  <a:srgbClr val="002D73"/>
                </a:solidFill>
                <a:latin typeface="Proxima Nova"/>
                <a:ea typeface="Proxima Nova"/>
                <a:cs typeface="Proxima Nova"/>
                <a:sym typeface="Proxima Nova"/>
              </a:rPr>
              <a:t>New York Power Authority?</a:t>
            </a:r>
            <a:endParaRPr sz="3600" b="1" i="0" u="none" strike="noStrike" cap="none">
              <a:solidFill>
                <a:srgbClr val="002D73"/>
              </a:solidFill>
              <a:latin typeface="Proxima Nova"/>
              <a:ea typeface="Proxima Nova"/>
              <a:cs typeface="Proxima Nova"/>
              <a:sym typeface="Proxima Nova"/>
            </a:endParaRPr>
          </a:p>
        </p:txBody>
      </p:sp>
      <p:pic>
        <p:nvPicPr>
          <p:cNvPr id="78" name="Google Shape;78;p11"/>
          <p:cNvPicPr preferRelativeResize="0"/>
          <p:nvPr/>
        </p:nvPicPr>
        <p:blipFill rotWithShape="1">
          <a:blip r:embed="rId3">
            <a:alphaModFix/>
          </a:blip>
          <a:srcRect l="18133"/>
          <a:stretch/>
        </p:blipFill>
        <p:spPr>
          <a:xfrm>
            <a:off x="4571989" y="703025"/>
            <a:ext cx="4510475" cy="425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2"/>
          <p:cNvPicPr preferRelativeResize="0"/>
          <p:nvPr/>
        </p:nvPicPr>
        <p:blipFill rotWithShape="1">
          <a:blip r:embed="rId3">
            <a:alphaModFix/>
          </a:blip>
          <a:srcRect l="-88" t="34285" r="90" b="3466"/>
          <a:stretch/>
        </p:blipFill>
        <p:spPr>
          <a:xfrm>
            <a:off x="0" y="1965250"/>
            <a:ext cx="9144003" cy="2895049"/>
          </a:xfrm>
          <a:prstGeom prst="rect">
            <a:avLst/>
          </a:prstGeom>
          <a:noFill/>
          <a:ln>
            <a:noFill/>
          </a:ln>
        </p:spPr>
      </p:pic>
      <p:grpSp>
        <p:nvGrpSpPr>
          <p:cNvPr id="84" name="Google Shape;84;p12"/>
          <p:cNvGrpSpPr/>
          <p:nvPr/>
        </p:nvGrpSpPr>
        <p:grpSpPr>
          <a:xfrm>
            <a:off x="278351" y="2142415"/>
            <a:ext cx="8683171" cy="2512958"/>
            <a:chOff x="407050" y="3167500"/>
            <a:chExt cx="7977923" cy="1702200"/>
          </a:xfrm>
        </p:grpSpPr>
        <p:sp>
          <p:nvSpPr>
            <p:cNvPr id="85" name="Google Shape;85;p12"/>
            <p:cNvSpPr/>
            <p:nvPr/>
          </p:nvSpPr>
          <p:spPr>
            <a:xfrm>
              <a:off x="407050" y="3167500"/>
              <a:ext cx="2443500" cy="1702200"/>
            </a:xfrm>
            <a:prstGeom prst="rect">
              <a:avLst/>
            </a:prstGeom>
            <a:solidFill>
              <a:srgbClr val="002D73">
                <a:alpha val="37647"/>
              </a:srgbClr>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2"/>
            <p:cNvSpPr/>
            <p:nvPr/>
          </p:nvSpPr>
          <p:spPr>
            <a:xfrm>
              <a:off x="3174261" y="3167500"/>
              <a:ext cx="2443500" cy="1702200"/>
            </a:xfrm>
            <a:prstGeom prst="rect">
              <a:avLst/>
            </a:prstGeom>
            <a:solidFill>
              <a:srgbClr val="002D73">
                <a:alpha val="37647"/>
              </a:srgbClr>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2"/>
            <p:cNvSpPr/>
            <p:nvPr/>
          </p:nvSpPr>
          <p:spPr>
            <a:xfrm>
              <a:off x="5941473" y="3167500"/>
              <a:ext cx="2443500" cy="1702200"/>
            </a:xfrm>
            <a:prstGeom prst="rect">
              <a:avLst/>
            </a:prstGeom>
            <a:solidFill>
              <a:srgbClr val="002D73">
                <a:alpha val="37647"/>
              </a:srgbClr>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12"/>
          <p:cNvSpPr/>
          <p:nvPr/>
        </p:nvSpPr>
        <p:spPr>
          <a:xfrm>
            <a:off x="2029175" y="393050"/>
            <a:ext cx="355200" cy="503100"/>
          </a:xfrm>
          <a:prstGeom prst="rect">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2"/>
          <p:cNvSpPr txBox="1"/>
          <p:nvPr/>
        </p:nvSpPr>
        <p:spPr>
          <a:xfrm>
            <a:off x="199500" y="309000"/>
            <a:ext cx="8761800" cy="1614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Think of</a:t>
            </a:r>
            <a:r>
              <a:rPr lang="en" sz="3600" b="1" i="0" u="none" strike="noStrike" cap="none">
                <a:solidFill>
                  <a:srgbClr val="FFFFFF"/>
                </a:solidFill>
                <a:latin typeface="Proxima Nova"/>
                <a:ea typeface="Proxima Nova"/>
                <a:cs typeface="Proxima Nova"/>
                <a:sym typeface="Proxima Nova"/>
              </a:rPr>
              <a:t> 3 </a:t>
            </a:r>
            <a:r>
              <a:rPr lang="en" sz="3600" b="1" i="0" u="none" strike="noStrike" cap="none">
                <a:solidFill>
                  <a:srgbClr val="002D73"/>
                </a:solidFill>
                <a:latin typeface="Proxima Nova"/>
                <a:ea typeface="Proxima Nova"/>
                <a:cs typeface="Proxima Nova"/>
                <a:sym typeface="Proxima Nova"/>
              </a:rPr>
              <a:t>things </a:t>
            </a:r>
            <a:endParaRPr sz="3600" b="1" i="0" u="none" strike="noStrike" cap="none">
              <a:solidFill>
                <a:srgbClr val="002D73"/>
              </a:solidFill>
              <a:latin typeface="Proxima Nova"/>
              <a:ea typeface="Proxima Nova"/>
              <a:cs typeface="Proxima Nova"/>
              <a:sym typeface="Proxima Nova"/>
            </a:endParaRPr>
          </a:p>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that you could not live without </a:t>
            </a:r>
            <a:br>
              <a:rPr lang="en" sz="3600" b="1" i="0" u="none" strike="noStrike" cap="none">
                <a:solidFill>
                  <a:srgbClr val="002D73"/>
                </a:solidFill>
                <a:latin typeface="Proxima Nova"/>
                <a:ea typeface="Proxima Nova"/>
                <a:cs typeface="Proxima Nova"/>
                <a:sym typeface="Proxima Nova"/>
              </a:rPr>
            </a:br>
            <a:r>
              <a:rPr lang="en" sz="3600" b="1" i="0" u="none" strike="noStrike" cap="none">
                <a:solidFill>
                  <a:srgbClr val="002D73"/>
                </a:solidFill>
                <a:latin typeface="Proxima Nova"/>
                <a:ea typeface="Proxima Nova"/>
                <a:cs typeface="Proxima Nova"/>
                <a:sym typeface="Proxima Nova"/>
              </a:rPr>
              <a:t>that use electricity?  </a:t>
            </a:r>
            <a:endParaRPr sz="3600" b="1" i="0" u="none" strike="noStrike" cap="none">
              <a:solidFill>
                <a:srgbClr val="002D73"/>
              </a:solidFill>
              <a:latin typeface="Proxima Nova"/>
              <a:ea typeface="Proxima Nova"/>
              <a:cs typeface="Proxima Nova"/>
              <a:sym typeface="Proxima Nova"/>
            </a:endParaRPr>
          </a:p>
        </p:txBody>
      </p:sp>
      <p:sp>
        <p:nvSpPr>
          <p:cNvPr id="90" name="Google Shape;90;p12"/>
          <p:cNvSpPr txBox="1"/>
          <p:nvPr/>
        </p:nvSpPr>
        <p:spPr>
          <a:xfrm>
            <a:off x="2783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1</a:t>
            </a:r>
            <a:endParaRPr sz="1400" b="1" i="0" u="none" strike="noStrike" cap="none">
              <a:solidFill>
                <a:srgbClr val="FFC000"/>
              </a:solidFill>
              <a:latin typeface="Arial"/>
              <a:ea typeface="Arial"/>
              <a:cs typeface="Arial"/>
              <a:sym typeface="Arial"/>
            </a:endParaRPr>
          </a:p>
        </p:txBody>
      </p:sp>
      <p:sp>
        <p:nvSpPr>
          <p:cNvPr id="91" name="Google Shape;91;p12"/>
          <p:cNvSpPr txBox="1"/>
          <p:nvPr/>
        </p:nvSpPr>
        <p:spPr>
          <a:xfrm>
            <a:off x="33057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2</a:t>
            </a:r>
            <a:endParaRPr sz="1400" b="1" i="0" u="none" strike="noStrike" cap="none">
              <a:solidFill>
                <a:srgbClr val="FFC000"/>
              </a:solidFill>
              <a:latin typeface="Arial"/>
              <a:ea typeface="Arial"/>
              <a:cs typeface="Arial"/>
              <a:sym typeface="Arial"/>
            </a:endParaRPr>
          </a:p>
        </p:txBody>
      </p:sp>
      <p:sp>
        <p:nvSpPr>
          <p:cNvPr id="92" name="Google Shape;92;p12"/>
          <p:cNvSpPr txBox="1"/>
          <p:nvPr/>
        </p:nvSpPr>
        <p:spPr>
          <a:xfrm>
            <a:off x="63331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3</a:t>
            </a:r>
            <a:endParaRPr sz="1400" b="1" i="0" u="none" strike="noStrike" cap="none">
              <a:solidFill>
                <a:srgbClr val="FFC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3"/>
          <p:cNvPicPr preferRelativeResize="0"/>
          <p:nvPr/>
        </p:nvPicPr>
        <p:blipFill rotWithShape="1">
          <a:blip r:embed="rId3">
            <a:alphaModFix/>
          </a:blip>
          <a:srcRect l="21259" r="15183"/>
          <a:stretch/>
        </p:blipFill>
        <p:spPr>
          <a:xfrm>
            <a:off x="-888400" y="0"/>
            <a:ext cx="5811965" cy="5143500"/>
          </a:xfrm>
          <a:prstGeom prst="rect">
            <a:avLst/>
          </a:prstGeom>
          <a:noFill/>
          <a:ln>
            <a:noFill/>
          </a:ln>
        </p:spPr>
      </p:pic>
      <p:sp>
        <p:nvSpPr>
          <p:cNvPr id="98" name="Google Shape;98;p13"/>
          <p:cNvSpPr txBox="1"/>
          <p:nvPr/>
        </p:nvSpPr>
        <p:spPr>
          <a:xfrm>
            <a:off x="5266275" y="476725"/>
            <a:ext cx="3609300" cy="17319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What is electricity?</a:t>
            </a:r>
            <a:endParaRPr sz="3600" b="1" i="0" u="none" strike="noStrike" cap="none">
              <a:solidFill>
                <a:srgbClr val="002D73"/>
              </a:solidFill>
              <a:latin typeface="Proxima Nova"/>
              <a:ea typeface="Proxima Nova"/>
              <a:cs typeface="Proxima Nova"/>
              <a:sym typeface="Proxima Nova"/>
            </a:endParaRPr>
          </a:p>
        </p:txBody>
      </p:sp>
      <p:sp>
        <p:nvSpPr>
          <p:cNvPr id="99" name="Google Shape;99;p13"/>
          <p:cNvSpPr txBox="1"/>
          <p:nvPr/>
        </p:nvSpPr>
        <p:spPr>
          <a:xfrm>
            <a:off x="5363925" y="2589975"/>
            <a:ext cx="2859300" cy="1623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2100" b="0" i="0" u="none" strike="noStrike" cap="none">
                <a:solidFill>
                  <a:srgbClr val="646569"/>
                </a:solidFill>
                <a:latin typeface="Proxima Nova"/>
                <a:ea typeface="Proxima Nova"/>
                <a:cs typeface="Proxima Nova"/>
                <a:sym typeface="Proxima Nova"/>
              </a:rPr>
              <a:t>Electricity is the flow of tiny particles called electrons moving through a </a:t>
            </a:r>
            <a:r>
              <a:rPr lang="en" sz="2100" b="1" i="0" u="none" strike="noStrike" cap="none">
                <a:solidFill>
                  <a:srgbClr val="002D73"/>
                </a:solidFill>
                <a:latin typeface="Proxima Nova"/>
                <a:ea typeface="Proxima Nova"/>
                <a:cs typeface="Proxima Nova"/>
                <a:sym typeface="Proxima Nova"/>
              </a:rPr>
              <a:t>circuit</a:t>
            </a:r>
            <a:r>
              <a:rPr lang="en" sz="2100" b="1" i="0" u="none" strike="noStrike" cap="none">
                <a:solidFill>
                  <a:srgbClr val="646569"/>
                </a:solidFill>
                <a:latin typeface="Proxima Nova"/>
                <a:ea typeface="Proxima Nova"/>
                <a:cs typeface="Proxima Nova"/>
                <a:sym typeface="Proxima Nova"/>
              </a:rPr>
              <a:t>.</a:t>
            </a:r>
            <a:endParaRPr sz="2100" b="1" i="0" u="none" strike="noStrike" cap="none">
              <a:solidFill>
                <a:srgbClr val="646569"/>
              </a:solidFill>
              <a:latin typeface="Proxima Nova"/>
              <a:ea typeface="Proxima Nova"/>
              <a:cs typeface="Proxima Nova"/>
              <a:sym typeface="Proxima Nova"/>
            </a:endParaRPr>
          </a:p>
        </p:txBody>
      </p:sp>
      <p:pic>
        <p:nvPicPr>
          <p:cNvPr id="100" name="Google Shape;100;p13"/>
          <p:cNvPicPr preferRelativeResize="0"/>
          <p:nvPr/>
        </p:nvPicPr>
        <p:blipFill rotWithShape="1">
          <a:blip r:embed="rId4">
            <a:alphaModFix/>
          </a:blip>
          <a:srcRect/>
          <a:stretch/>
        </p:blipFill>
        <p:spPr>
          <a:xfrm>
            <a:off x="8131725" y="3696275"/>
            <a:ext cx="862450" cy="862450"/>
          </a:xfrm>
          <a:prstGeom prst="rect">
            <a:avLst/>
          </a:prstGeom>
          <a:noFill/>
          <a:ln>
            <a:noFill/>
          </a:ln>
        </p:spPr>
      </p:pic>
      <p:cxnSp>
        <p:nvCxnSpPr>
          <p:cNvPr id="101" name="Google Shape;101;p13"/>
          <p:cNvCxnSpPr/>
          <p:nvPr/>
        </p:nvCxnSpPr>
        <p:spPr>
          <a:xfrm>
            <a:off x="5363925" y="2393300"/>
            <a:ext cx="3574200" cy="1200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4"/>
          <p:cNvPicPr preferRelativeResize="0"/>
          <p:nvPr/>
        </p:nvPicPr>
        <p:blipFill rotWithShape="1">
          <a:blip r:embed="rId3">
            <a:alphaModFix/>
          </a:blip>
          <a:srcRect/>
          <a:stretch/>
        </p:blipFill>
        <p:spPr>
          <a:xfrm>
            <a:off x="2966275" y="298825"/>
            <a:ext cx="6061174" cy="4545875"/>
          </a:xfrm>
          <a:prstGeom prst="rect">
            <a:avLst/>
          </a:prstGeom>
          <a:noFill/>
          <a:ln>
            <a:noFill/>
          </a:ln>
        </p:spPr>
      </p:pic>
      <p:cxnSp>
        <p:nvCxnSpPr>
          <p:cNvPr id="107" name="Google Shape;107;p14"/>
          <p:cNvCxnSpPr/>
          <p:nvPr/>
        </p:nvCxnSpPr>
        <p:spPr>
          <a:xfrm>
            <a:off x="3229525" y="396300"/>
            <a:ext cx="0" cy="4350900"/>
          </a:xfrm>
          <a:prstGeom prst="straightConnector1">
            <a:avLst/>
          </a:prstGeom>
          <a:noFill/>
          <a:ln w="9525" cap="flat" cmpd="sng">
            <a:solidFill>
              <a:schemeClr val="accent4"/>
            </a:solidFill>
            <a:prstDash val="solid"/>
            <a:round/>
            <a:headEnd type="none" w="sm" len="sm"/>
            <a:tailEnd type="none" w="sm" len="sm"/>
          </a:ln>
        </p:spPr>
      </p:cxnSp>
      <p:sp>
        <p:nvSpPr>
          <p:cNvPr id="108" name="Google Shape;108;p14"/>
          <p:cNvSpPr txBox="1">
            <a:spLocks noGrp="1"/>
          </p:cNvSpPr>
          <p:nvPr>
            <p:ph type="title"/>
          </p:nvPr>
        </p:nvSpPr>
        <p:spPr>
          <a:xfrm>
            <a:off x="297925" y="396300"/>
            <a:ext cx="2931600" cy="1209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690"/>
              <a:buNone/>
            </a:pPr>
            <a:r>
              <a:rPr lang="en" sz="3600">
                <a:solidFill>
                  <a:srgbClr val="002D73"/>
                </a:solidFill>
                <a:latin typeface="Proxima Nova"/>
                <a:ea typeface="Proxima Nova"/>
                <a:cs typeface="Proxima Nova"/>
                <a:sym typeface="Proxima Nova"/>
              </a:rPr>
              <a:t>What is electricity?</a:t>
            </a:r>
            <a:endParaRPr sz="3600">
              <a:solidFill>
                <a:srgbClr val="002D73"/>
              </a:solidFill>
              <a:latin typeface="Proxima Nova"/>
              <a:ea typeface="Proxima Nova"/>
              <a:cs typeface="Proxima Nova"/>
              <a:sym typeface="Proxima Nova"/>
            </a:endParaRPr>
          </a:p>
        </p:txBody>
      </p:sp>
      <p:sp>
        <p:nvSpPr>
          <p:cNvPr id="109" name="Google Shape;109;p14"/>
          <p:cNvSpPr txBox="1"/>
          <p:nvPr/>
        </p:nvSpPr>
        <p:spPr>
          <a:xfrm>
            <a:off x="198475" y="2571750"/>
            <a:ext cx="2767800" cy="1623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2100" b="0" i="0" u="none" strike="noStrike" cap="none">
                <a:solidFill>
                  <a:srgbClr val="646569"/>
                </a:solidFill>
                <a:latin typeface="Proxima Nova"/>
                <a:ea typeface="Proxima Nova"/>
                <a:cs typeface="Proxima Nova"/>
                <a:sym typeface="Proxima Nova"/>
              </a:rPr>
              <a:t>Electricity is the flow of tiny particles called electrons moving through a </a:t>
            </a:r>
            <a:r>
              <a:rPr lang="en" sz="2100" b="1" i="0" u="none" strike="noStrike" cap="none">
                <a:solidFill>
                  <a:srgbClr val="002D73"/>
                </a:solidFill>
                <a:latin typeface="Proxima Nova"/>
                <a:ea typeface="Proxima Nova"/>
                <a:cs typeface="Proxima Nova"/>
                <a:sym typeface="Proxima Nova"/>
              </a:rPr>
              <a:t>circuit</a:t>
            </a:r>
            <a:r>
              <a:rPr lang="en" sz="2100" b="1" i="0" u="none" strike="noStrike" cap="none">
                <a:solidFill>
                  <a:srgbClr val="646569"/>
                </a:solidFill>
                <a:latin typeface="Proxima Nova"/>
                <a:ea typeface="Proxima Nova"/>
                <a:cs typeface="Proxima Nova"/>
                <a:sym typeface="Proxima Nova"/>
              </a:rPr>
              <a:t>.</a:t>
            </a:r>
            <a:endParaRPr sz="2100" b="1" i="0" u="none" strike="noStrike" cap="none">
              <a:solidFill>
                <a:srgbClr val="646569"/>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p:nvPr/>
        </p:nvSpPr>
        <p:spPr>
          <a:xfrm>
            <a:off x="571425" y="3344050"/>
            <a:ext cx="2958000" cy="580200"/>
          </a:xfrm>
          <a:prstGeom prst="homePlate">
            <a:avLst>
              <a:gd name="adj" fmla="val 22750"/>
            </a:avLst>
          </a:prstGeom>
          <a:solidFill>
            <a:srgbClr val="002D73">
              <a:alpha val="3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5"/>
          <p:cNvSpPr/>
          <p:nvPr/>
        </p:nvSpPr>
        <p:spPr>
          <a:xfrm>
            <a:off x="2532644" y="3345188"/>
            <a:ext cx="3291600" cy="580200"/>
          </a:xfrm>
          <a:prstGeom prst="rect">
            <a:avLst/>
          </a:prstGeom>
          <a:solidFill>
            <a:srgbClr val="002D73">
              <a:alpha val="3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15"/>
          <p:cNvPicPr preferRelativeResize="0"/>
          <p:nvPr/>
        </p:nvPicPr>
        <p:blipFill rotWithShape="1">
          <a:blip r:embed="rId3">
            <a:alphaModFix/>
          </a:blip>
          <a:srcRect/>
          <a:stretch/>
        </p:blipFill>
        <p:spPr>
          <a:xfrm>
            <a:off x="5989601" y="2336325"/>
            <a:ext cx="3020000" cy="2499300"/>
          </a:xfrm>
          <a:prstGeom prst="rect">
            <a:avLst/>
          </a:prstGeom>
          <a:noFill/>
          <a:ln>
            <a:noFill/>
          </a:ln>
        </p:spPr>
      </p:pic>
      <p:sp>
        <p:nvSpPr>
          <p:cNvPr id="117" name="Google Shape;117;p15"/>
          <p:cNvSpPr txBox="1"/>
          <p:nvPr/>
        </p:nvSpPr>
        <p:spPr>
          <a:xfrm>
            <a:off x="361450" y="244325"/>
            <a:ext cx="8543100" cy="6498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Ohm’s Law </a:t>
            </a:r>
            <a:endParaRPr sz="3600" b="1" i="0" u="none" strike="noStrike" cap="none">
              <a:solidFill>
                <a:srgbClr val="002D73"/>
              </a:solidFill>
              <a:latin typeface="Proxima Nova"/>
              <a:ea typeface="Proxima Nova"/>
              <a:cs typeface="Proxima Nova"/>
              <a:sym typeface="Proxima Nova"/>
            </a:endParaRPr>
          </a:p>
        </p:txBody>
      </p:sp>
      <p:sp>
        <p:nvSpPr>
          <p:cNvPr id="118" name="Google Shape;118;p15"/>
          <p:cNvSpPr txBox="1"/>
          <p:nvPr/>
        </p:nvSpPr>
        <p:spPr>
          <a:xfrm>
            <a:off x="402775" y="894125"/>
            <a:ext cx="7370700" cy="738900"/>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0"/>
              </a:spcBef>
              <a:spcAft>
                <a:spcPts val="0"/>
              </a:spcAft>
              <a:buClr>
                <a:srgbClr val="000000"/>
              </a:buClr>
              <a:buSzPts val="2000"/>
              <a:buFont typeface="Arial"/>
              <a:buNone/>
            </a:pPr>
            <a:r>
              <a:rPr lang="en" sz="2000" b="0" i="0" u="none" strike="noStrike" cap="none">
                <a:solidFill>
                  <a:srgbClr val="002D73"/>
                </a:solidFill>
                <a:latin typeface="Proxima Nova"/>
                <a:ea typeface="Proxima Nova"/>
                <a:cs typeface="Proxima Nova"/>
                <a:sym typeface="Proxima Nova"/>
              </a:rPr>
              <a:t>Electricity is measured by the amount of pressure moving through a circuit and the amount of electrons in the circuit.</a:t>
            </a:r>
            <a:endParaRPr sz="1400" b="0" i="0" u="none" strike="noStrike" cap="none">
              <a:solidFill>
                <a:srgbClr val="002D73"/>
              </a:solidFill>
              <a:latin typeface="Proxima Nova"/>
              <a:ea typeface="Proxima Nova"/>
              <a:cs typeface="Proxima Nova"/>
              <a:sym typeface="Proxima Nova"/>
            </a:endParaRPr>
          </a:p>
        </p:txBody>
      </p:sp>
      <p:pic>
        <p:nvPicPr>
          <p:cNvPr id="119" name="Google Shape;119;p15"/>
          <p:cNvPicPr preferRelativeResize="0"/>
          <p:nvPr/>
        </p:nvPicPr>
        <p:blipFill rotWithShape="1">
          <a:blip r:embed="rId4">
            <a:alphaModFix/>
          </a:blip>
          <a:srcRect/>
          <a:stretch/>
        </p:blipFill>
        <p:spPr>
          <a:xfrm>
            <a:off x="402775" y="1909875"/>
            <a:ext cx="446150" cy="150200"/>
          </a:xfrm>
          <a:prstGeom prst="rect">
            <a:avLst/>
          </a:prstGeom>
          <a:noFill/>
          <a:ln>
            <a:noFill/>
          </a:ln>
        </p:spPr>
      </p:pic>
      <p:sp>
        <p:nvSpPr>
          <p:cNvPr id="120" name="Google Shape;120;p15"/>
          <p:cNvSpPr txBox="1"/>
          <p:nvPr/>
        </p:nvSpPr>
        <p:spPr>
          <a:xfrm>
            <a:off x="893775" y="1821300"/>
            <a:ext cx="6611400" cy="14385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0000"/>
              </a:buClr>
              <a:buSzPts val="1800"/>
              <a:buFont typeface="Arial"/>
              <a:buNone/>
            </a:pPr>
            <a:r>
              <a:rPr lang="en" sz="1800" b="0" i="0" u="none" strike="noStrike" cap="none">
                <a:solidFill>
                  <a:srgbClr val="646569"/>
                </a:solidFill>
                <a:latin typeface="Proxima Nova"/>
                <a:ea typeface="Proxima Nova"/>
                <a:cs typeface="Proxima Nova"/>
                <a:sym typeface="Proxima Nova"/>
              </a:rPr>
              <a:t>The pressure is called </a:t>
            </a:r>
            <a:r>
              <a:rPr lang="en" sz="1800" b="1" i="0" u="none" strike="noStrike" cap="none">
                <a:solidFill>
                  <a:srgbClr val="646569"/>
                </a:solidFill>
                <a:latin typeface="Proxima Nova"/>
                <a:ea typeface="Proxima Nova"/>
                <a:cs typeface="Proxima Nova"/>
                <a:sym typeface="Proxima Nova"/>
              </a:rPr>
              <a:t>volts</a:t>
            </a:r>
            <a:r>
              <a:rPr lang="en" sz="1800" b="0" i="0" u="none" strike="noStrike" cap="none">
                <a:solidFill>
                  <a:srgbClr val="646569"/>
                </a:solidFill>
                <a:latin typeface="Proxima Nova"/>
                <a:ea typeface="Proxima Nova"/>
                <a:cs typeface="Proxima Nova"/>
                <a:sym typeface="Proxima Nova"/>
              </a:rPr>
              <a:t>. The voltage pushes electrons.</a:t>
            </a:r>
            <a:endParaRPr sz="1800" b="0" i="0" u="none" strike="noStrike" cap="none">
              <a:solidFill>
                <a:srgbClr val="646569"/>
              </a:solidFill>
              <a:latin typeface="Proxima Nova"/>
              <a:ea typeface="Proxima Nova"/>
              <a:cs typeface="Proxima Nova"/>
              <a:sym typeface="Proxima Nova"/>
            </a:endParaRPr>
          </a:p>
          <a:p>
            <a:pPr marL="45720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646569"/>
              </a:solidFill>
              <a:latin typeface="Proxima Nova"/>
              <a:ea typeface="Proxima Nova"/>
              <a:cs typeface="Proxima Nova"/>
              <a:sym typeface="Proxima Nova"/>
            </a:endParaRPr>
          </a:p>
          <a:p>
            <a:pPr marL="0" marR="0" lvl="0" indent="0" algn="l" rtl="0">
              <a:lnSpc>
                <a:spcPct val="90000"/>
              </a:lnSpc>
              <a:spcBef>
                <a:spcPts val="0"/>
              </a:spcBef>
              <a:spcAft>
                <a:spcPts val="0"/>
              </a:spcAft>
              <a:buClr>
                <a:srgbClr val="000000"/>
              </a:buClr>
              <a:buSzPts val="1800"/>
              <a:buFont typeface="Arial"/>
              <a:buNone/>
            </a:pPr>
            <a:r>
              <a:rPr lang="en" sz="1800" b="1" i="0" u="none" strike="noStrike" cap="none">
                <a:solidFill>
                  <a:srgbClr val="646569"/>
                </a:solidFill>
                <a:latin typeface="Proxima Nova"/>
                <a:ea typeface="Proxima Nova"/>
                <a:cs typeface="Proxima Nova"/>
                <a:sym typeface="Proxima Nova"/>
              </a:rPr>
              <a:t>Current</a:t>
            </a:r>
            <a:r>
              <a:rPr lang="en" sz="1800" b="0" i="0" u="none" strike="noStrike" cap="none">
                <a:solidFill>
                  <a:srgbClr val="646569"/>
                </a:solidFill>
                <a:latin typeface="Proxima Nova"/>
                <a:ea typeface="Proxima Nova"/>
                <a:cs typeface="Proxima Nova"/>
                <a:sym typeface="Proxima Nova"/>
              </a:rPr>
              <a:t> is the amount of electrons are called amps.  </a:t>
            </a:r>
            <a:endParaRPr sz="1800" b="0" i="0" u="none" strike="noStrike" cap="none">
              <a:solidFill>
                <a:srgbClr val="646569"/>
              </a:solidFill>
              <a:latin typeface="Proxima Nova"/>
              <a:ea typeface="Proxima Nova"/>
              <a:cs typeface="Proxima Nova"/>
              <a:sym typeface="Proxima Nova"/>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646569"/>
              </a:solidFill>
              <a:latin typeface="Proxima Nova"/>
              <a:ea typeface="Proxima Nova"/>
              <a:cs typeface="Proxima Nova"/>
              <a:sym typeface="Proxima Nova"/>
            </a:endParaRPr>
          </a:p>
          <a:p>
            <a:pPr marL="0" marR="0" lvl="0" indent="0" algn="l" rtl="0">
              <a:lnSpc>
                <a:spcPct val="90000"/>
              </a:lnSpc>
              <a:spcBef>
                <a:spcPts val="0"/>
              </a:spcBef>
              <a:spcAft>
                <a:spcPts val="0"/>
              </a:spcAft>
              <a:buClr>
                <a:srgbClr val="000000"/>
              </a:buClr>
              <a:buSzPts val="1800"/>
              <a:buFont typeface="Arial"/>
              <a:buNone/>
            </a:pPr>
            <a:r>
              <a:rPr lang="en" sz="1800" b="0" i="0" u="none" strike="noStrike" cap="none">
                <a:solidFill>
                  <a:srgbClr val="646569"/>
                </a:solidFill>
                <a:latin typeface="Proxima Nova"/>
                <a:ea typeface="Proxima Nova"/>
                <a:cs typeface="Proxima Nova"/>
                <a:sym typeface="Proxima Nova"/>
              </a:rPr>
              <a:t>The opposition to the electrical flow is </a:t>
            </a:r>
            <a:r>
              <a:rPr lang="en" sz="1800" b="1" i="0" u="none" strike="noStrike" cap="none">
                <a:solidFill>
                  <a:srgbClr val="646569"/>
                </a:solidFill>
                <a:latin typeface="Proxima Nova"/>
                <a:ea typeface="Proxima Nova"/>
                <a:cs typeface="Proxima Nova"/>
                <a:sym typeface="Proxima Nova"/>
              </a:rPr>
              <a:t>resistance</a:t>
            </a:r>
            <a:r>
              <a:rPr lang="en" sz="1800" b="0" i="0" u="none" strike="noStrike" cap="none">
                <a:solidFill>
                  <a:srgbClr val="646569"/>
                </a:solidFill>
                <a:latin typeface="Proxima Nova"/>
                <a:ea typeface="Proxima Nova"/>
                <a:cs typeface="Proxima Nova"/>
                <a:sym typeface="Proxima Nova"/>
              </a:rPr>
              <a:t>. </a:t>
            </a:r>
            <a:endParaRPr sz="1800" b="0" i="0" u="none" strike="noStrike" cap="none">
              <a:solidFill>
                <a:srgbClr val="646569"/>
              </a:solidFill>
              <a:latin typeface="Proxima Nova"/>
              <a:ea typeface="Proxima Nova"/>
              <a:cs typeface="Proxima Nova"/>
              <a:sym typeface="Proxima Nova"/>
            </a:endParaRPr>
          </a:p>
        </p:txBody>
      </p:sp>
      <p:pic>
        <p:nvPicPr>
          <p:cNvPr id="121" name="Google Shape;121;p15"/>
          <p:cNvPicPr preferRelativeResize="0"/>
          <p:nvPr/>
        </p:nvPicPr>
        <p:blipFill rotWithShape="1">
          <a:blip r:embed="rId4">
            <a:alphaModFix/>
          </a:blip>
          <a:srcRect/>
          <a:stretch/>
        </p:blipFill>
        <p:spPr>
          <a:xfrm>
            <a:off x="402775" y="2421550"/>
            <a:ext cx="446150" cy="150200"/>
          </a:xfrm>
          <a:prstGeom prst="rect">
            <a:avLst/>
          </a:prstGeom>
          <a:noFill/>
          <a:ln>
            <a:noFill/>
          </a:ln>
        </p:spPr>
      </p:pic>
      <p:pic>
        <p:nvPicPr>
          <p:cNvPr id="122" name="Google Shape;122;p15"/>
          <p:cNvPicPr preferRelativeResize="0"/>
          <p:nvPr/>
        </p:nvPicPr>
        <p:blipFill rotWithShape="1">
          <a:blip r:embed="rId4">
            <a:alphaModFix/>
          </a:blip>
          <a:srcRect/>
          <a:stretch/>
        </p:blipFill>
        <p:spPr>
          <a:xfrm>
            <a:off x="402775" y="2882800"/>
            <a:ext cx="446150" cy="150200"/>
          </a:xfrm>
          <a:prstGeom prst="rect">
            <a:avLst/>
          </a:prstGeom>
          <a:noFill/>
          <a:ln>
            <a:noFill/>
          </a:ln>
        </p:spPr>
      </p:pic>
      <p:sp>
        <p:nvSpPr>
          <p:cNvPr id="123" name="Google Shape;123;p15"/>
          <p:cNvSpPr/>
          <p:nvPr/>
        </p:nvSpPr>
        <p:spPr>
          <a:xfrm>
            <a:off x="402775" y="3344050"/>
            <a:ext cx="2958000" cy="580200"/>
          </a:xfrm>
          <a:prstGeom prst="homePlate">
            <a:avLst>
              <a:gd name="adj" fmla="val 22750"/>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5"/>
          <p:cNvSpPr/>
          <p:nvPr/>
        </p:nvSpPr>
        <p:spPr>
          <a:xfrm>
            <a:off x="2532644" y="4076363"/>
            <a:ext cx="3291600" cy="580200"/>
          </a:xfrm>
          <a:prstGeom prst="rect">
            <a:avLst/>
          </a:prstGeom>
          <a:solidFill>
            <a:srgbClr val="002D73">
              <a:alpha val="3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5"/>
          <p:cNvSpPr/>
          <p:nvPr/>
        </p:nvSpPr>
        <p:spPr>
          <a:xfrm>
            <a:off x="402775" y="4075225"/>
            <a:ext cx="2958000" cy="580200"/>
          </a:xfrm>
          <a:prstGeom prst="homePlate">
            <a:avLst>
              <a:gd name="adj" fmla="val 22750"/>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5"/>
          <p:cNvSpPr txBox="1"/>
          <p:nvPr/>
        </p:nvSpPr>
        <p:spPr>
          <a:xfrm>
            <a:off x="3622300" y="3344050"/>
            <a:ext cx="1753800" cy="580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0" i="0" u="none" strike="noStrike" cap="none">
                <a:solidFill>
                  <a:srgbClr val="002D73"/>
                </a:solidFill>
                <a:latin typeface="Proxima Nova"/>
                <a:ea typeface="Proxima Nova"/>
                <a:cs typeface="Proxima Nova"/>
                <a:sym typeface="Proxima Nova"/>
              </a:rPr>
              <a:t>Current X </a:t>
            </a:r>
            <a:r>
              <a:rPr lang="en" sz="1800" b="1" i="0" u="none" strike="noStrike" cap="none">
                <a:solidFill>
                  <a:srgbClr val="002D73"/>
                </a:solidFill>
                <a:latin typeface="Proxima Nova"/>
                <a:ea typeface="Proxima Nova"/>
                <a:cs typeface="Proxima Nova"/>
                <a:sym typeface="Proxima Nova"/>
              </a:rPr>
              <a:t>Voltage </a:t>
            </a:r>
            <a:endParaRPr sz="1820" b="1" i="0" u="none" strike="noStrike" cap="none">
              <a:solidFill>
                <a:srgbClr val="002D73"/>
              </a:solidFill>
              <a:latin typeface="Proxima Nova"/>
              <a:ea typeface="Proxima Nova"/>
              <a:cs typeface="Proxima Nova"/>
              <a:sym typeface="Proxima Nova"/>
            </a:endParaRPr>
          </a:p>
        </p:txBody>
      </p:sp>
      <p:sp>
        <p:nvSpPr>
          <p:cNvPr id="127" name="Google Shape;127;p15"/>
          <p:cNvSpPr txBox="1"/>
          <p:nvPr/>
        </p:nvSpPr>
        <p:spPr>
          <a:xfrm>
            <a:off x="778850" y="3344050"/>
            <a:ext cx="1753800" cy="580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1820"/>
              <a:buFont typeface="Arial"/>
              <a:buNone/>
            </a:pPr>
            <a:r>
              <a:rPr lang="en" sz="1820" b="1" i="0" u="none" strike="noStrike" cap="none">
                <a:solidFill>
                  <a:srgbClr val="FFFFFF"/>
                </a:solidFill>
                <a:latin typeface="Proxima Nova"/>
                <a:ea typeface="Proxima Nova"/>
                <a:cs typeface="Proxima Nova"/>
                <a:sym typeface="Proxima Nova"/>
              </a:rPr>
              <a:t>Power</a:t>
            </a:r>
            <a:r>
              <a:rPr lang="en" sz="1820" b="0" i="0" u="none" strike="noStrike" cap="none">
                <a:solidFill>
                  <a:srgbClr val="FFFFFF"/>
                </a:solidFill>
                <a:latin typeface="Proxima Nova"/>
                <a:ea typeface="Proxima Nova"/>
                <a:cs typeface="Proxima Nova"/>
                <a:sym typeface="Proxima Nova"/>
              </a:rPr>
              <a:t> </a:t>
            </a:r>
            <a:endParaRPr sz="1820" b="0" i="0" u="none" strike="noStrike" cap="none">
              <a:solidFill>
                <a:srgbClr val="FFFFFF"/>
              </a:solidFill>
              <a:latin typeface="Proxima Nova"/>
              <a:ea typeface="Proxima Nova"/>
              <a:cs typeface="Proxima Nova"/>
              <a:sym typeface="Proxima Nova"/>
            </a:endParaRPr>
          </a:p>
          <a:p>
            <a:pPr marL="0" marR="0" lvl="0" indent="0" algn="ctr" rtl="0">
              <a:lnSpc>
                <a:spcPct val="90000"/>
              </a:lnSpc>
              <a:spcBef>
                <a:spcPts val="0"/>
              </a:spcBef>
              <a:spcAft>
                <a:spcPts val="0"/>
              </a:spcAft>
              <a:buClr>
                <a:srgbClr val="000000"/>
              </a:buClr>
              <a:buSzPts val="1820"/>
              <a:buFont typeface="Arial"/>
              <a:buNone/>
            </a:pPr>
            <a:r>
              <a:rPr lang="en" sz="1820" b="0" i="0" u="none" strike="noStrike" cap="none">
                <a:solidFill>
                  <a:srgbClr val="FFFFFF"/>
                </a:solidFill>
                <a:latin typeface="Proxima Nova"/>
                <a:ea typeface="Proxima Nova"/>
                <a:cs typeface="Proxima Nova"/>
                <a:sym typeface="Proxima Nova"/>
              </a:rPr>
              <a:t>(Watts)  </a:t>
            </a:r>
            <a:endParaRPr sz="1820" b="0" i="0" u="none" strike="noStrike" cap="none">
              <a:solidFill>
                <a:srgbClr val="FFFFFF"/>
              </a:solidFill>
              <a:latin typeface="Proxima Nova"/>
              <a:ea typeface="Proxima Nova"/>
              <a:cs typeface="Proxima Nova"/>
              <a:sym typeface="Proxima Nova"/>
            </a:endParaRPr>
          </a:p>
        </p:txBody>
      </p:sp>
      <p:sp>
        <p:nvSpPr>
          <p:cNvPr id="128" name="Google Shape;128;p15"/>
          <p:cNvSpPr/>
          <p:nvPr/>
        </p:nvSpPr>
        <p:spPr>
          <a:xfrm>
            <a:off x="571425" y="4075225"/>
            <a:ext cx="2958000" cy="580200"/>
          </a:xfrm>
          <a:prstGeom prst="homePlate">
            <a:avLst>
              <a:gd name="adj" fmla="val 22750"/>
            </a:avLst>
          </a:prstGeom>
          <a:solidFill>
            <a:srgbClr val="002D73">
              <a:alpha val="3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5"/>
          <p:cNvSpPr txBox="1"/>
          <p:nvPr/>
        </p:nvSpPr>
        <p:spPr>
          <a:xfrm>
            <a:off x="3622300" y="4075225"/>
            <a:ext cx="1753800" cy="580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0" i="0" u="none" strike="noStrike" cap="none">
                <a:solidFill>
                  <a:srgbClr val="002D73"/>
                </a:solidFill>
                <a:latin typeface="Proxima Nova"/>
                <a:ea typeface="Proxima Nova"/>
                <a:cs typeface="Proxima Nova"/>
                <a:sym typeface="Proxima Nova"/>
              </a:rPr>
              <a:t>Current X </a:t>
            </a:r>
            <a:r>
              <a:rPr lang="en" sz="1800" b="1" i="0" u="none" strike="noStrike" cap="none">
                <a:solidFill>
                  <a:srgbClr val="002D73"/>
                </a:solidFill>
                <a:latin typeface="Proxima Nova"/>
                <a:ea typeface="Proxima Nova"/>
                <a:cs typeface="Proxima Nova"/>
                <a:sym typeface="Proxima Nova"/>
              </a:rPr>
              <a:t>Resistance</a:t>
            </a:r>
            <a:endParaRPr sz="1820" b="1" i="0" u="none" strike="noStrike" cap="none">
              <a:solidFill>
                <a:srgbClr val="002D73"/>
              </a:solidFill>
              <a:latin typeface="Proxima Nova"/>
              <a:ea typeface="Proxima Nova"/>
              <a:cs typeface="Proxima Nova"/>
              <a:sym typeface="Proxima Nova"/>
            </a:endParaRPr>
          </a:p>
        </p:txBody>
      </p:sp>
      <p:sp>
        <p:nvSpPr>
          <p:cNvPr id="130" name="Google Shape;130;p15"/>
          <p:cNvSpPr txBox="1"/>
          <p:nvPr/>
        </p:nvSpPr>
        <p:spPr>
          <a:xfrm>
            <a:off x="778850" y="4075225"/>
            <a:ext cx="1753800" cy="580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0" i="0" u="none" strike="noStrike" cap="none">
                <a:solidFill>
                  <a:srgbClr val="FFFFFF"/>
                </a:solidFill>
                <a:latin typeface="Proxima Nova"/>
                <a:ea typeface="Proxima Nova"/>
                <a:cs typeface="Proxima Nova"/>
                <a:sym typeface="Proxima Nova"/>
              </a:rPr>
              <a:t>Voltage</a:t>
            </a:r>
            <a:endParaRPr sz="1820" b="0" i="0" u="none" strike="noStrike" cap="none">
              <a:solidFill>
                <a:srgbClr val="FFFFFF"/>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6"/>
          <p:cNvPicPr preferRelativeResize="0"/>
          <p:nvPr/>
        </p:nvPicPr>
        <p:blipFill rotWithShape="1">
          <a:blip r:embed="rId3">
            <a:alphaModFix/>
          </a:blip>
          <a:srcRect/>
          <a:stretch/>
        </p:blipFill>
        <p:spPr>
          <a:xfrm>
            <a:off x="602226" y="45100"/>
            <a:ext cx="7466062" cy="4806277"/>
          </a:xfrm>
          <a:prstGeom prst="rect">
            <a:avLst/>
          </a:prstGeom>
          <a:noFill/>
          <a:ln>
            <a:noFill/>
          </a:ln>
        </p:spPr>
      </p:pic>
      <p:sp>
        <p:nvSpPr>
          <p:cNvPr id="136" name="Google Shape;136;p16"/>
          <p:cNvSpPr txBox="1">
            <a:spLocks noGrp="1"/>
          </p:cNvSpPr>
          <p:nvPr>
            <p:ph type="title"/>
          </p:nvPr>
        </p:nvSpPr>
        <p:spPr>
          <a:xfrm>
            <a:off x="2250337" y="36326"/>
            <a:ext cx="5680200" cy="911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400"/>
              <a:buNone/>
            </a:pPr>
            <a:r>
              <a:rPr lang="en" sz="2960" b="0">
                <a:latin typeface="Proxima Nova"/>
                <a:ea typeface="Proxima Nova"/>
                <a:cs typeface="Proxima Nova"/>
                <a:sym typeface="Proxima Nova"/>
              </a:rPr>
              <a:t>The George Washington Bridge </a:t>
            </a:r>
            <a:br>
              <a:rPr lang="en" sz="2960" b="0">
                <a:latin typeface="Proxima Nova"/>
                <a:ea typeface="Proxima Nova"/>
                <a:cs typeface="Proxima Nova"/>
                <a:sym typeface="Proxima Nova"/>
              </a:rPr>
            </a:br>
            <a:r>
              <a:rPr lang="en" sz="2960" b="0">
                <a:latin typeface="Proxima Nova"/>
                <a:ea typeface="Proxima Nova"/>
                <a:cs typeface="Proxima Nova"/>
                <a:sym typeface="Proxima Nova"/>
              </a:rPr>
              <a:t>lights are turned off. </a:t>
            </a:r>
            <a:endParaRPr sz="2960" b="0">
              <a:latin typeface="Proxima Nova"/>
              <a:ea typeface="Proxima Nova"/>
              <a:cs typeface="Proxima Nova"/>
              <a:sym typeface="Proxima Nova"/>
            </a:endParaRPr>
          </a:p>
        </p:txBody>
      </p:sp>
      <p:cxnSp>
        <p:nvCxnSpPr>
          <p:cNvPr id="137" name="Google Shape;137;p16"/>
          <p:cNvCxnSpPr/>
          <p:nvPr/>
        </p:nvCxnSpPr>
        <p:spPr>
          <a:xfrm>
            <a:off x="3413625" y="1003225"/>
            <a:ext cx="2962200" cy="0"/>
          </a:xfrm>
          <a:prstGeom prst="straightConnector1">
            <a:avLst/>
          </a:prstGeom>
          <a:noFill/>
          <a:ln w="19050" cap="flat" cmpd="sng">
            <a:solidFill>
              <a:srgbClr val="FFC000"/>
            </a:solidFill>
            <a:prstDash val="solid"/>
            <a:round/>
            <a:headEnd type="none" w="sm" len="sm"/>
            <a:tailEnd type="none" w="sm" len="sm"/>
          </a:ln>
        </p:spPr>
      </p:cxnSp>
      <p:sp>
        <p:nvSpPr>
          <p:cNvPr id="138" name="Google Shape;138;p16"/>
          <p:cNvSpPr txBox="1">
            <a:spLocks noGrp="1"/>
          </p:cNvSpPr>
          <p:nvPr>
            <p:ph type="title"/>
          </p:nvPr>
        </p:nvSpPr>
        <p:spPr>
          <a:xfrm>
            <a:off x="3413625" y="2978537"/>
            <a:ext cx="4516912" cy="871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400"/>
              <a:buNone/>
            </a:pPr>
            <a:r>
              <a:rPr lang="en" sz="2960">
                <a:solidFill>
                  <a:schemeClr val="lt1"/>
                </a:solidFill>
                <a:latin typeface="Proxima Nova"/>
                <a:ea typeface="Proxima Nova"/>
                <a:cs typeface="Proxima Nova"/>
                <a:sym typeface="Proxima Nova"/>
              </a:rPr>
              <a:t>Let’s build a circuit to turn them back on. </a:t>
            </a:r>
            <a:endParaRPr sz="2960">
              <a:solidFill>
                <a:schemeClr val="lt1"/>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title"/>
          </p:nvPr>
        </p:nvSpPr>
        <p:spPr>
          <a:xfrm>
            <a:off x="199500" y="165650"/>
            <a:ext cx="8761800" cy="1064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4100"/>
              <a:buNone/>
            </a:pPr>
            <a:r>
              <a:rPr lang="en" sz="3000"/>
              <a:t>ACTIVITY 1  </a:t>
            </a:r>
            <a:br>
              <a:rPr lang="en" sz="3000"/>
            </a:br>
            <a:r>
              <a:rPr lang="en" sz="3000"/>
              <a:t>George Washington Bridge </a:t>
            </a:r>
            <a:endParaRPr sz="3000"/>
          </a:p>
        </p:txBody>
      </p:sp>
      <p:pic>
        <p:nvPicPr>
          <p:cNvPr id="144" name="Google Shape;144;p17"/>
          <p:cNvPicPr preferRelativeResize="0"/>
          <p:nvPr/>
        </p:nvPicPr>
        <p:blipFill rotWithShape="1">
          <a:blip r:embed="rId3">
            <a:alphaModFix/>
          </a:blip>
          <a:srcRect/>
          <a:stretch/>
        </p:blipFill>
        <p:spPr>
          <a:xfrm rot="-603717">
            <a:off x="704985" y="1581685"/>
            <a:ext cx="4064230" cy="3140555"/>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7F7F7F">
                <a:alpha val="49803"/>
              </a:srgbClr>
            </a:outerShdw>
          </a:effectLst>
        </p:spPr>
      </p:pic>
      <p:pic>
        <p:nvPicPr>
          <p:cNvPr id="145" name="Google Shape;145;p17"/>
          <p:cNvPicPr preferRelativeResize="0"/>
          <p:nvPr/>
        </p:nvPicPr>
        <p:blipFill rotWithShape="1">
          <a:blip r:embed="rId4">
            <a:alphaModFix/>
          </a:blip>
          <a:srcRect/>
          <a:stretch/>
        </p:blipFill>
        <p:spPr>
          <a:xfrm>
            <a:off x="5204874" y="1515000"/>
            <a:ext cx="2984308" cy="2865225"/>
          </a:xfrm>
          <a:prstGeom prst="rect">
            <a:avLst/>
          </a:prstGeom>
          <a:noFill/>
          <a:ln>
            <a:noFill/>
          </a:ln>
        </p:spPr>
      </p:pic>
      <p:sp>
        <p:nvSpPr>
          <p:cNvPr id="146" name="Google Shape;146;p17"/>
          <p:cNvSpPr txBox="1"/>
          <p:nvPr/>
        </p:nvSpPr>
        <p:spPr>
          <a:xfrm>
            <a:off x="243850" y="1195500"/>
            <a:ext cx="1496100" cy="3195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6BA6"/>
                </a:solidFill>
                <a:latin typeface="Proxima Nova"/>
                <a:ea typeface="Proxima Nova"/>
                <a:cs typeface="Proxima Nova"/>
                <a:sym typeface="Proxima Nova"/>
              </a:rPr>
              <a:t>MATERIALS</a:t>
            </a:r>
            <a:endParaRPr sz="1900" b="0" i="0" u="none" strike="noStrike" cap="none">
              <a:solidFill>
                <a:srgbClr val="006BA6"/>
              </a:solidFill>
              <a:latin typeface="Proxima Nova"/>
              <a:ea typeface="Proxima Nova"/>
              <a:cs typeface="Proxima Nova"/>
              <a:sym typeface="Proxima Nova"/>
            </a:endParaRPr>
          </a:p>
        </p:txBody>
      </p:sp>
      <p:cxnSp>
        <p:nvCxnSpPr>
          <p:cNvPr id="147" name="Google Shape;147;p17"/>
          <p:cNvCxnSpPr/>
          <p:nvPr/>
        </p:nvCxnSpPr>
        <p:spPr>
          <a:xfrm>
            <a:off x="243850" y="1148325"/>
            <a:ext cx="1386600" cy="0"/>
          </a:xfrm>
          <a:prstGeom prst="straightConnector1">
            <a:avLst/>
          </a:prstGeom>
          <a:noFill/>
          <a:ln w="19050" cap="flat" cmpd="sng">
            <a:solidFill>
              <a:srgbClr val="FFC000"/>
            </a:solidFill>
            <a:prstDash val="solid"/>
            <a:round/>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txBox="1"/>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Safety</a:t>
            </a:r>
            <a:endParaRPr sz="3600" b="1" i="0" u="none" strike="noStrike" cap="none">
              <a:solidFill>
                <a:srgbClr val="002D73"/>
              </a:solidFill>
              <a:latin typeface="Proxima Nova"/>
              <a:ea typeface="Proxima Nova"/>
              <a:cs typeface="Proxima Nova"/>
              <a:sym typeface="Proxima Nova"/>
            </a:endParaRPr>
          </a:p>
        </p:txBody>
      </p:sp>
      <p:sp>
        <p:nvSpPr>
          <p:cNvPr id="153" name="Google Shape;153;p18"/>
          <p:cNvSpPr/>
          <p:nvPr/>
        </p:nvSpPr>
        <p:spPr>
          <a:xfrm>
            <a:off x="353130" y="1451825"/>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8"/>
          <p:cNvSpPr/>
          <p:nvPr/>
        </p:nvSpPr>
        <p:spPr>
          <a:xfrm>
            <a:off x="4741770" y="1451825"/>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8"/>
          <p:cNvSpPr/>
          <p:nvPr/>
        </p:nvSpPr>
        <p:spPr>
          <a:xfrm>
            <a:off x="353130" y="3137350"/>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8"/>
          <p:cNvSpPr/>
          <p:nvPr/>
        </p:nvSpPr>
        <p:spPr>
          <a:xfrm>
            <a:off x="4741770" y="3137350"/>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8"/>
          <p:cNvSpPr txBox="1"/>
          <p:nvPr/>
        </p:nvSpPr>
        <p:spPr>
          <a:xfrm>
            <a:off x="447000" y="1451825"/>
            <a:ext cx="38112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Do not put electrical </a:t>
            </a:r>
            <a:br>
              <a:rPr lang="en" sz="1900" b="1" i="0" u="none" strike="noStrike" cap="none">
                <a:solidFill>
                  <a:srgbClr val="0069A6"/>
                </a:solidFill>
                <a:latin typeface="Proxima Nova"/>
                <a:ea typeface="Proxima Nova"/>
                <a:cs typeface="Proxima Nova"/>
                <a:sym typeface="Proxima Nova"/>
              </a:rPr>
            </a:br>
            <a:r>
              <a:rPr lang="en" sz="1900" b="1" i="0" u="none" strike="noStrike" cap="none">
                <a:solidFill>
                  <a:srgbClr val="0069A6"/>
                </a:solidFill>
                <a:latin typeface="Proxima Nova"/>
                <a:ea typeface="Proxima Nova"/>
                <a:cs typeface="Proxima Nova"/>
                <a:sym typeface="Proxima Nova"/>
              </a:rPr>
              <a:t>components in your mouth.</a:t>
            </a:r>
            <a:endParaRPr sz="1900" b="1" i="0" u="none" strike="noStrike" cap="none">
              <a:solidFill>
                <a:srgbClr val="0069A6"/>
              </a:solidFill>
              <a:latin typeface="Proxima Nova"/>
              <a:ea typeface="Proxima Nova"/>
              <a:cs typeface="Proxima Nova"/>
              <a:sym typeface="Proxima Nova"/>
            </a:endParaRPr>
          </a:p>
        </p:txBody>
      </p:sp>
      <p:sp>
        <p:nvSpPr>
          <p:cNvPr id="158" name="Google Shape;158;p18"/>
          <p:cNvSpPr txBox="1"/>
          <p:nvPr/>
        </p:nvSpPr>
        <p:spPr>
          <a:xfrm>
            <a:off x="5236350" y="1451825"/>
            <a:ext cx="29511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Always have a load </a:t>
            </a:r>
            <a:br>
              <a:rPr lang="en" sz="1900" b="1" i="0" u="none" strike="noStrike" cap="none">
                <a:solidFill>
                  <a:srgbClr val="0069A6"/>
                </a:solidFill>
                <a:latin typeface="Proxima Nova"/>
                <a:ea typeface="Proxima Nova"/>
                <a:cs typeface="Proxima Nova"/>
                <a:sym typeface="Proxima Nova"/>
              </a:rPr>
            </a:br>
            <a:r>
              <a:rPr lang="en" sz="1900" b="1" i="0" u="none" strike="noStrike" cap="none">
                <a:solidFill>
                  <a:srgbClr val="0069A6"/>
                </a:solidFill>
                <a:latin typeface="Proxima Nova"/>
                <a:ea typeface="Proxima Nova"/>
                <a:cs typeface="Proxima Nova"/>
                <a:sym typeface="Proxima Nova"/>
              </a:rPr>
              <a:t>in the circuit.</a:t>
            </a:r>
            <a:endParaRPr sz="1900" b="1" i="0" u="none" strike="noStrike" cap="none">
              <a:solidFill>
                <a:srgbClr val="0069A6"/>
              </a:solidFill>
              <a:latin typeface="Proxima Nova"/>
              <a:ea typeface="Proxima Nova"/>
              <a:cs typeface="Proxima Nova"/>
              <a:sym typeface="Proxima Nova"/>
            </a:endParaRPr>
          </a:p>
        </p:txBody>
      </p:sp>
      <p:sp>
        <p:nvSpPr>
          <p:cNvPr id="159" name="Google Shape;159;p18"/>
          <p:cNvSpPr txBox="1"/>
          <p:nvPr/>
        </p:nvSpPr>
        <p:spPr>
          <a:xfrm>
            <a:off x="5236350" y="3137350"/>
            <a:ext cx="29511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If anything get hots, </a:t>
            </a:r>
            <a:br>
              <a:rPr lang="en" sz="1900" b="1" i="0" u="none" strike="noStrike" cap="none">
                <a:solidFill>
                  <a:srgbClr val="0069A6"/>
                </a:solidFill>
                <a:latin typeface="Proxima Nova"/>
                <a:ea typeface="Proxima Nova"/>
                <a:cs typeface="Proxima Nova"/>
                <a:sym typeface="Proxima Nova"/>
              </a:rPr>
            </a:br>
            <a:r>
              <a:rPr lang="en" sz="1900" b="1" i="0" u="none" strike="noStrike" cap="none">
                <a:solidFill>
                  <a:srgbClr val="0069A6"/>
                </a:solidFill>
                <a:latin typeface="Proxima Nova"/>
                <a:ea typeface="Proxima Nova"/>
                <a:cs typeface="Proxima Nova"/>
                <a:sym typeface="Proxima Nova"/>
              </a:rPr>
              <a:t>call over the teacher. </a:t>
            </a:r>
            <a:endParaRPr sz="1900" b="1" i="0" u="none" strike="noStrike" cap="none">
              <a:solidFill>
                <a:srgbClr val="0069A6"/>
              </a:solidFill>
              <a:latin typeface="Proxima Nova"/>
              <a:ea typeface="Proxima Nova"/>
              <a:cs typeface="Proxima Nova"/>
              <a:sym typeface="Proxima Nova"/>
            </a:endParaRPr>
          </a:p>
        </p:txBody>
      </p:sp>
      <p:cxnSp>
        <p:nvCxnSpPr>
          <p:cNvPr id="160" name="Google Shape;160;p18"/>
          <p:cNvCxnSpPr/>
          <p:nvPr/>
        </p:nvCxnSpPr>
        <p:spPr>
          <a:xfrm>
            <a:off x="362675" y="1457775"/>
            <a:ext cx="4030500" cy="0"/>
          </a:xfrm>
          <a:prstGeom prst="straightConnector1">
            <a:avLst/>
          </a:prstGeom>
          <a:noFill/>
          <a:ln w="19050" cap="flat" cmpd="sng">
            <a:solidFill>
              <a:srgbClr val="FFC000"/>
            </a:solidFill>
            <a:prstDash val="solid"/>
            <a:round/>
            <a:headEnd type="none" w="sm" len="sm"/>
            <a:tailEnd type="none" w="sm" len="sm"/>
          </a:ln>
        </p:spPr>
      </p:cxnSp>
      <p:cxnSp>
        <p:nvCxnSpPr>
          <p:cNvPr id="161" name="Google Shape;161;p18"/>
          <p:cNvCxnSpPr/>
          <p:nvPr/>
        </p:nvCxnSpPr>
        <p:spPr>
          <a:xfrm>
            <a:off x="4734650" y="1457775"/>
            <a:ext cx="4030500" cy="0"/>
          </a:xfrm>
          <a:prstGeom prst="straightConnector1">
            <a:avLst/>
          </a:prstGeom>
          <a:noFill/>
          <a:ln w="19050" cap="flat" cmpd="sng">
            <a:solidFill>
              <a:srgbClr val="FFC000"/>
            </a:solidFill>
            <a:prstDash val="solid"/>
            <a:round/>
            <a:headEnd type="none" w="sm" len="sm"/>
            <a:tailEnd type="none" w="sm" len="sm"/>
          </a:ln>
        </p:spPr>
      </p:cxnSp>
      <p:cxnSp>
        <p:nvCxnSpPr>
          <p:cNvPr id="162" name="Google Shape;162;p18"/>
          <p:cNvCxnSpPr/>
          <p:nvPr/>
        </p:nvCxnSpPr>
        <p:spPr>
          <a:xfrm>
            <a:off x="362675" y="3152900"/>
            <a:ext cx="4030500" cy="0"/>
          </a:xfrm>
          <a:prstGeom prst="straightConnector1">
            <a:avLst/>
          </a:prstGeom>
          <a:noFill/>
          <a:ln w="19050" cap="flat" cmpd="sng">
            <a:solidFill>
              <a:srgbClr val="FFC000"/>
            </a:solidFill>
            <a:prstDash val="solid"/>
            <a:round/>
            <a:headEnd type="none" w="sm" len="sm"/>
            <a:tailEnd type="none" w="sm" len="sm"/>
          </a:ln>
        </p:spPr>
      </p:cxnSp>
      <p:cxnSp>
        <p:nvCxnSpPr>
          <p:cNvPr id="163" name="Google Shape;163;p18"/>
          <p:cNvCxnSpPr/>
          <p:nvPr/>
        </p:nvCxnSpPr>
        <p:spPr>
          <a:xfrm>
            <a:off x="4734650" y="3152900"/>
            <a:ext cx="4030500" cy="0"/>
          </a:xfrm>
          <a:prstGeom prst="straightConnector1">
            <a:avLst/>
          </a:prstGeom>
          <a:noFill/>
          <a:ln w="19050" cap="flat" cmpd="sng">
            <a:solidFill>
              <a:srgbClr val="FFC000"/>
            </a:solidFill>
            <a:prstDash val="solid"/>
            <a:round/>
            <a:headEnd type="none" w="sm" len="sm"/>
            <a:tailEnd type="none" w="sm" len="sm"/>
          </a:ln>
        </p:spPr>
      </p:cxnSp>
      <p:sp>
        <p:nvSpPr>
          <p:cNvPr id="164" name="Google Shape;164;p18"/>
          <p:cNvSpPr txBox="1"/>
          <p:nvPr/>
        </p:nvSpPr>
        <p:spPr>
          <a:xfrm>
            <a:off x="447000" y="3197550"/>
            <a:ext cx="38112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Never run the path directly from the battery, back to the battery.</a:t>
            </a:r>
            <a:endParaRPr sz="1900" b="1" i="0" u="none" strike="noStrike" cap="none">
              <a:solidFill>
                <a:srgbClr val="0069A6"/>
              </a:solidFill>
              <a:latin typeface="Proxima Nova"/>
              <a:ea typeface="Proxima Nova"/>
              <a:cs typeface="Proxima Nova"/>
              <a:sym typeface="Proxima Nova"/>
            </a:endParaRPr>
          </a:p>
        </p:txBody>
      </p:sp>
      <p:sp>
        <p:nvSpPr>
          <p:cNvPr id="165" name="Google Shape;165;p18"/>
          <p:cNvSpPr/>
          <p:nvPr/>
        </p:nvSpPr>
        <p:spPr>
          <a:xfrm>
            <a:off x="3659575" y="2214725"/>
            <a:ext cx="1576800" cy="1576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 name="Google Shape;166;p18"/>
          <p:cNvPicPr preferRelativeResize="0"/>
          <p:nvPr/>
        </p:nvPicPr>
        <p:blipFill rotWithShape="1">
          <a:blip r:embed="rId3">
            <a:alphaModFix/>
          </a:blip>
          <a:srcRect/>
          <a:stretch/>
        </p:blipFill>
        <p:spPr>
          <a:xfrm>
            <a:off x="3789275" y="2389970"/>
            <a:ext cx="1293750" cy="1293750"/>
          </a:xfrm>
          <a:prstGeom prst="rect">
            <a:avLst/>
          </a:prstGeom>
          <a:noFill/>
          <a:ln>
            <a:noFill/>
          </a:ln>
        </p:spPr>
      </p:pic>
    </p:spTree>
  </p:cSld>
  <p:clrMapOvr>
    <a:masterClrMapping/>
  </p:clrMapOvr>
</p:sld>
</file>

<file path=ppt/theme/theme1.xml><?xml version="1.0" encoding="utf-8"?>
<a:theme xmlns:a="http://schemas.openxmlformats.org/drawingml/2006/main" name="WhyMaker and NYPA_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2055</Words>
  <Application>Microsoft Office PowerPoint</Application>
  <PresentationFormat>On-screen Show (16:9)</PresentationFormat>
  <Paragraphs>122</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Proxima Nova</vt:lpstr>
      <vt:lpstr>Arial</vt:lpstr>
      <vt:lpstr>Merriweather Sans</vt:lpstr>
      <vt:lpstr>Calibri</vt:lpstr>
      <vt:lpstr>WhyMaker and NYPA_Template</vt:lpstr>
      <vt:lpstr>Electricity Basics </vt:lpstr>
      <vt:lpstr>PowerPoint Presentation</vt:lpstr>
      <vt:lpstr>PowerPoint Presentation</vt:lpstr>
      <vt:lpstr>PowerPoint Presentation</vt:lpstr>
      <vt:lpstr>What is electricity?</vt:lpstr>
      <vt:lpstr>PowerPoint Presentation</vt:lpstr>
      <vt:lpstr>The George Washington Bridge  lights are turned off. </vt:lpstr>
      <vt:lpstr>ACTIVITY 1   George Washington Bridge </vt:lpstr>
      <vt:lpstr>PowerPoint Presentation</vt:lpstr>
      <vt:lpstr>PowerPoint Presentation</vt:lpstr>
      <vt:lpstr>PowerPoint Presentation</vt:lpstr>
      <vt:lpstr>Let’s Build</vt:lpstr>
      <vt:lpstr>Let’s Build</vt:lpstr>
      <vt:lpstr>PowerPoint Presentation</vt:lpstr>
      <vt:lpstr>PowerPoint Presentation</vt:lpstr>
      <vt:lpstr>PowerPoint Presentation</vt:lpstr>
      <vt:lpstr>What is the difference between a series and parallel circuit?</vt:lpstr>
      <vt:lpstr>What does Ohm’s Law help us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Basics </dc:title>
  <cp:lastModifiedBy>DeRosa, Alexandra</cp:lastModifiedBy>
  <cp:revision>1</cp:revision>
  <dcterms:modified xsi:type="dcterms:W3CDTF">2023-02-07T15:43:53Z</dcterms:modified>
</cp:coreProperties>
</file>